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4"/>
  </p:sldMasterIdLst>
  <p:notesMasterIdLst>
    <p:notesMasterId r:id="rId17"/>
  </p:notesMasterIdLst>
  <p:sldIdLst>
    <p:sldId id="287" r:id="rId5"/>
    <p:sldId id="259" r:id="rId6"/>
    <p:sldId id="289" r:id="rId7"/>
    <p:sldId id="278" r:id="rId8"/>
    <p:sldId id="277" r:id="rId9"/>
    <p:sldId id="261" r:id="rId10"/>
    <p:sldId id="274" r:id="rId11"/>
    <p:sldId id="288" r:id="rId12"/>
    <p:sldId id="284" r:id="rId13"/>
    <p:sldId id="293" r:id="rId14"/>
    <p:sldId id="269" r:id="rId15"/>
    <p:sldId id="276" r:id="rId16"/>
  </p:sldIdLst>
  <p:sldSz cx="9144000" cy="6858000" type="screen4x3"/>
  <p:notesSz cx="6858000" cy="994568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Stijl, gemiddeld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Stijl, gemiddeld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799B23B-EC83-4686-B30A-512413B5E67A}" styleName="Stijl, licht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>
      <p:cViewPr varScale="1">
        <p:scale>
          <a:sx n="58" d="100"/>
          <a:sy n="58" d="100"/>
        </p:scale>
        <p:origin x="90" y="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s Bellaart" userId="S::hbellaart@verwey-jonker.nl::a20bc147-7165-4278-bf89-87dd40cd8c7f" providerId="AD" clId="Web-{3BBCBA64-A6EE-42D1-819B-30E13DFA4BFF}"/>
    <pc:docChg chg="modSld">
      <pc:chgData name="Hans Bellaart" userId="S::hbellaart@verwey-jonker.nl::a20bc147-7165-4278-bf89-87dd40cd8c7f" providerId="AD" clId="Web-{3BBCBA64-A6EE-42D1-819B-30E13DFA4BFF}" dt="2018-04-01T12:57:04.417" v="3"/>
      <pc:docMkLst>
        <pc:docMk/>
      </pc:docMkLst>
      <pc:sldChg chg="modSp">
        <pc:chgData name="Hans Bellaart" userId="S::hbellaart@verwey-jonker.nl::a20bc147-7165-4278-bf89-87dd40cd8c7f" providerId="AD" clId="Web-{3BBCBA64-A6EE-42D1-819B-30E13DFA4BFF}" dt="2018-04-01T12:57:04.417" v="3"/>
        <pc:sldMkLst>
          <pc:docMk/>
          <pc:sldMk cId="1630965531" sldId="269"/>
        </pc:sldMkLst>
        <pc:spChg chg="mod">
          <ac:chgData name="Hans Bellaart" userId="S::hbellaart@verwey-jonker.nl::a20bc147-7165-4278-bf89-87dd40cd8c7f" providerId="AD" clId="Web-{3BBCBA64-A6EE-42D1-819B-30E13DFA4BFF}" dt="2018-04-01T12:57:04.417" v="3"/>
          <ac:spMkLst>
            <pc:docMk/>
            <pc:sldMk cId="1630965531" sldId="269"/>
            <ac:spMk id="4" creationId="{00000000-0000-0000-0000-000000000000}"/>
          </ac:spMkLst>
        </pc:spChg>
      </pc:sldChg>
    </pc:docChg>
  </pc:docChgLst>
  <pc:docChgLst>
    <pc:chgData name="Hans Bellaart" userId="S::hbellaart@verwey-jonker.nl::a20bc147-7165-4278-bf89-87dd40cd8c7f" providerId="AD" clId="Web-{EE557CA0-5E7A-4074-B395-17C3565D7249}"/>
    <pc:docChg chg="modSld">
      <pc:chgData name="Hans Bellaart" userId="S::hbellaart@verwey-jonker.nl::a20bc147-7165-4278-bf89-87dd40cd8c7f" providerId="AD" clId="Web-{EE557CA0-5E7A-4074-B395-17C3565D7249}" dt="2018-04-05T08:23:43.311" v="25"/>
      <pc:docMkLst>
        <pc:docMk/>
      </pc:docMkLst>
      <pc:sldChg chg="modSp">
        <pc:chgData name="Hans Bellaart" userId="S::hbellaart@verwey-jonker.nl::a20bc147-7165-4278-bf89-87dd40cd8c7f" providerId="AD" clId="Web-{EE557CA0-5E7A-4074-B395-17C3565D7249}" dt="2018-04-05T08:23:43.311" v="24"/>
        <pc:sldMkLst>
          <pc:docMk/>
          <pc:sldMk cId="262394978" sldId="287"/>
        </pc:sldMkLst>
        <pc:spChg chg="mod">
          <ac:chgData name="Hans Bellaart" userId="S::hbellaart@verwey-jonker.nl::a20bc147-7165-4278-bf89-87dd40cd8c7f" providerId="AD" clId="Web-{EE557CA0-5E7A-4074-B395-17C3565D7249}" dt="2018-04-05T08:23:43.311" v="24"/>
          <ac:spMkLst>
            <pc:docMk/>
            <pc:sldMk cId="262394978" sldId="287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ADA31-A088-421B-B989-0817875B010C}" type="datetimeFigureOut">
              <a:rPr lang="nl-NL" smtClean="0"/>
              <a:t>5-4-2018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AB566-148E-454A-B2B1-82BF4FD036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388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AB566-148E-454A-B2B1-82BF4FD036D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8479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AB566-148E-454A-B2B1-82BF4FD036D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4302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AB566-148E-454A-B2B1-82BF4FD036D1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3979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AB566-148E-454A-B2B1-82BF4FD036D1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3979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AB566-148E-454A-B2B1-82BF4FD036D1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3979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C9BB-ABD1-47F1-A5FD-8E6B374533FF}" type="datetimeFigureOut">
              <a:rPr lang="nl-NL" smtClean="0"/>
              <a:t>5-4-2018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7F44C5D-3FAC-4FD8-ADE2-43266F249D2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C9BB-ABD1-47F1-A5FD-8E6B374533FF}" type="datetimeFigureOut">
              <a:rPr lang="nl-NL" smtClean="0"/>
              <a:t>5-4-2018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4C5D-3FAC-4FD8-ADE2-43266F249D2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C9BB-ABD1-47F1-A5FD-8E6B374533FF}" type="datetimeFigureOut">
              <a:rPr lang="nl-NL" smtClean="0"/>
              <a:t>5-4-2018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4C5D-3FAC-4FD8-ADE2-43266F249D2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C9BB-ABD1-47F1-A5FD-8E6B374533FF}" type="datetimeFigureOut">
              <a:rPr lang="nl-NL" smtClean="0"/>
              <a:t>5-4-2018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4C5D-3FAC-4FD8-ADE2-43266F249D2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C9BB-ABD1-47F1-A5FD-8E6B374533FF}" type="datetimeFigureOut">
              <a:rPr lang="nl-NL" smtClean="0"/>
              <a:t>5-4-2018</a:t>
            </a:fld>
            <a:endParaRPr lang="nl-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F44C5D-3FAC-4FD8-ADE2-43266F249D23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C9BB-ABD1-47F1-A5FD-8E6B374533FF}" type="datetimeFigureOut">
              <a:rPr lang="nl-NL" smtClean="0"/>
              <a:t>5-4-2018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4C5D-3FAC-4FD8-ADE2-43266F249D2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C9BB-ABD1-47F1-A5FD-8E6B374533FF}" type="datetimeFigureOut">
              <a:rPr lang="nl-NL" smtClean="0"/>
              <a:t>5-4-2018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4C5D-3FAC-4FD8-ADE2-43266F249D2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C9BB-ABD1-47F1-A5FD-8E6B374533FF}" type="datetimeFigureOut">
              <a:rPr lang="nl-NL" smtClean="0"/>
              <a:t>5-4-2018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4C5D-3FAC-4FD8-ADE2-43266F249D2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C9BB-ABD1-47F1-A5FD-8E6B374533FF}" type="datetimeFigureOut">
              <a:rPr lang="nl-NL" smtClean="0"/>
              <a:t>5-4-2018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4C5D-3FAC-4FD8-ADE2-43266F249D2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C9BB-ABD1-47F1-A5FD-8E6B374533FF}" type="datetimeFigureOut">
              <a:rPr lang="nl-NL" smtClean="0"/>
              <a:t>5-4-2018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4C5D-3FAC-4FD8-ADE2-43266F249D23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C9BB-ABD1-47F1-A5FD-8E6B374533FF}" type="datetimeFigureOut">
              <a:rPr lang="nl-NL" smtClean="0"/>
              <a:t>5-4-2018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7F44C5D-3FAC-4FD8-ADE2-43266F249D23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317C9BB-ABD1-47F1-A5FD-8E6B374533FF}" type="datetimeFigureOut">
              <a:rPr lang="nl-NL" smtClean="0"/>
              <a:t>5-4-2018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7F44C5D-3FAC-4FD8-ADE2-43266F249D23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15816" y="980728"/>
            <a:ext cx="2674640" cy="975638"/>
          </a:xfrm>
        </p:spPr>
        <p:txBody>
          <a:bodyPr>
            <a:normAutofit/>
          </a:bodyPr>
          <a:lstStyle/>
          <a:p>
            <a:pPr algn="ctr"/>
            <a:r>
              <a:rPr lang="nl-NL" sz="5400" b="1" dirty="0" err="1">
                <a:solidFill>
                  <a:srgbClr val="C00000"/>
                </a:solidFill>
              </a:rPr>
              <a:t>rÜya</a:t>
            </a:r>
            <a:endParaRPr lang="nl-NL" sz="5400" dirty="0">
              <a:solidFill>
                <a:srgbClr val="C0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3136" y="2348880"/>
            <a:ext cx="7620000" cy="43735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br>
              <a:rPr lang="nl-NL" sz="3200" cap="all" spc="-60" dirty="0">
                <a:latin typeface="Arial Black"/>
                <a:ea typeface="+mj-ea"/>
                <a:cs typeface="+mj-cs"/>
              </a:rPr>
            </a:br>
            <a:r>
              <a:rPr lang="nl-NL" sz="3200" cap="all" spc="-60" dirty="0">
                <a:solidFill>
                  <a:srgbClr val="3C5184"/>
                </a:solidFill>
                <a:latin typeface="Arial Black"/>
                <a:ea typeface="+mj-ea"/>
                <a:cs typeface="+mj-cs"/>
              </a:rPr>
              <a:t>Bijeenkomst 5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l-NL" sz="3200" cap="all" spc="-60" dirty="0">
                <a:solidFill>
                  <a:srgbClr val="3C5184"/>
                </a:solidFill>
                <a:latin typeface="+mj-lt"/>
                <a:ea typeface="+mj-ea"/>
                <a:cs typeface="+mj-cs"/>
              </a:rPr>
              <a:t>5. </a:t>
            </a:r>
            <a:r>
              <a:rPr lang="nl-NL" sz="3200" cap="all" spc="-60" dirty="0" err="1">
                <a:solidFill>
                  <a:srgbClr val="3C5184"/>
                </a:solidFill>
                <a:latin typeface="+mj-lt"/>
                <a:ea typeface="+mj-ea"/>
                <a:cs typeface="+mj-cs"/>
              </a:rPr>
              <a:t>Toplanti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l-NL" sz="2400" cap="all" spc="-6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GezameNlijke</a:t>
            </a:r>
            <a:r>
              <a:rPr lang="nl-NL" sz="2400" cap="all" spc="-6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bijeenkomst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l-NL" sz="2400" cap="all" spc="-6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Ouders en dochters</a:t>
            </a:r>
            <a:br>
              <a:rPr lang="nl-NL" sz="2400" cap="all" spc="-60" dirty="0">
                <a:solidFill>
                  <a:srgbClr val="C00000"/>
                </a:solidFill>
                <a:latin typeface="Arial Black"/>
                <a:ea typeface="+mj-ea"/>
                <a:cs typeface="+mj-cs"/>
              </a:rPr>
            </a:br>
            <a:endParaRPr lang="nl-NL" sz="2400" cap="all" spc="-60" dirty="0">
              <a:solidFill>
                <a:srgbClr val="C00000"/>
              </a:solidFill>
              <a:latin typeface="Arial Black"/>
              <a:ea typeface="+mj-ea"/>
              <a:cs typeface="+mj-cs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nl-NL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394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-2429"/>
            <a:ext cx="8712968" cy="1440160"/>
          </a:xfrm>
        </p:spPr>
        <p:txBody>
          <a:bodyPr>
            <a:normAutofit/>
          </a:bodyPr>
          <a:lstStyle/>
          <a:p>
            <a:r>
              <a:rPr lang="nl-NL" sz="2500" dirty="0"/>
              <a:t>Opdracht persoonlijke evaluatie / </a:t>
            </a:r>
            <a:br>
              <a:rPr lang="nl-NL" sz="2500" dirty="0"/>
            </a:br>
            <a:r>
              <a:rPr lang="nl-NL" sz="2500" dirty="0" err="1"/>
              <a:t>kisisel</a:t>
            </a:r>
            <a:r>
              <a:rPr lang="nl-NL" sz="2500" dirty="0"/>
              <a:t> </a:t>
            </a:r>
            <a:r>
              <a:rPr lang="nl-NL" sz="2500" dirty="0" err="1"/>
              <a:t>degerlendirme</a:t>
            </a:r>
            <a:endParaRPr lang="en-GB" sz="25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Meiden:</a:t>
            </a:r>
          </a:p>
          <a:p>
            <a:r>
              <a:rPr lang="nl-NL" dirty="0"/>
              <a:t>Wat wil je tegen je ouders zeggen?</a:t>
            </a:r>
          </a:p>
          <a:p>
            <a:r>
              <a:rPr lang="nl-NL" dirty="0"/>
              <a:t>Wat heb je geleerd over jezelf en over je ouders? </a:t>
            </a:r>
          </a:p>
          <a:p>
            <a:r>
              <a:rPr lang="nl-NL" dirty="0"/>
              <a:t>Wat neem je mee in de communicatie met je ouders?</a:t>
            </a:r>
          </a:p>
          <a:p>
            <a:endParaRPr lang="nl-NL" dirty="0"/>
          </a:p>
          <a:p>
            <a:r>
              <a:rPr lang="nl-NL" dirty="0" err="1">
                <a:solidFill>
                  <a:srgbClr val="0000CC"/>
                </a:solidFill>
              </a:rPr>
              <a:t>Anneler</a:t>
            </a:r>
            <a:r>
              <a:rPr lang="nl-NL" dirty="0">
                <a:solidFill>
                  <a:srgbClr val="0000CC"/>
                </a:solidFill>
              </a:rPr>
              <a:t>:</a:t>
            </a:r>
          </a:p>
          <a:p>
            <a:r>
              <a:rPr lang="nl-NL" dirty="0" err="1">
                <a:solidFill>
                  <a:srgbClr val="0000CC"/>
                </a:solidFill>
              </a:rPr>
              <a:t>Kiziniza</a:t>
            </a:r>
            <a:r>
              <a:rPr lang="nl-NL" dirty="0">
                <a:solidFill>
                  <a:srgbClr val="0000CC"/>
                </a:solidFill>
              </a:rPr>
              <a:t> ne </a:t>
            </a:r>
            <a:r>
              <a:rPr lang="nl-NL" dirty="0" err="1">
                <a:solidFill>
                  <a:srgbClr val="0000CC"/>
                </a:solidFill>
              </a:rPr>
              <a:t>soylemek</a:t>
            </a:r>
            <a:r>
              <a:rPr lang="nl-NL" dirty="0">
                <a:solidFill>
                  <a:srgbClr val="0000CC"/>
                </a:solidFill>
              </a:rPr>
              <a:t> </a:t>
            </a:r>
            <a:r>
              <a:rPr lang="nl-NL" dirty="0" err="1">
                <a:solidFill>
                  <a:srgbClr val="0000CC"/>
                </a:solidFill>
              </a:rPr>
              <a:t>istersiniz</a:t>
            </a:r>
            <a:r>
              <a:rPr lang="nl-NL" dirty="0">
                <a:solidFill>
                  <a:srgbClr val="0000CC"/>
                </a:solidFill>
              </a:rPr>
              <a:t>?</a:t>
            </a:r>
          </a:p>
          <a:p>
            <a:r>
              <a:rPr lang="nl-NL" dirty="0" err="1">
                <a:solidFill>
                  <a:srgbClr val="0000CC"/>
                </a:solidFill>
              </a:rPr>
              <a:t>Kendi</a:t>
            </a:r>
            <a:r>
              <a:rPr lang="nl-NL" dirty="0">
                <a:solidFill>
                  <a:srgbClr val="0000CC"/>
                </a:solidFill>
              </a:rPr>
              <a:t> </a:t>
            </a:r>
            <a:r>
              <a:rPr lang="nl-NL" dirty="0" err="1">
                <a:solidFill>
                  <a:srgbClr val="0000CC"/>
                </a:solidFill>
              </a:rPr>
              <a:t>hakkinda</a:t>
            </a:r>
            <a:r>
              <a:rPr lang="nl-NL" dirty="0">
                <a:solidFill>
                  <a:srgbClr val="0000CC"/>
                </a:solidFill>
              </a:rPr>
              <a:t> </a:t>
            </a:r>
            <a:r>
              <a:rPr lang="nl-NL" dirty="0" err="1">
                <a:solidFill>
                  <a:srgbClr val="0000CC"/>
                </a:solidFill>
              </a:rPr>
              <a:t>ve</a:t>
            </a:r>
            <a:r>
              <a:rPr lang="nl-NL" dirty="0">
                <a:solidFill>
                  <a:srgbClr val="0000CC"/>
                </a:solidFill>
              </a:rPr>
              <a:t> </a:t>
            </a:r>
            <a:r>
              <a:rPr lang="nl-NL" dirty="0" err="1">
                <a:solidFill>
                  <a:srgbClr val="0000CC"/>
                </a:solidFill>
              </a:rPr>
              <a:t>kiziniz</a:t>
            </a:r>
            <a:r>
              <a:rPr lang="nl-NL" dirty="0">
                <a:solidFill>
                  <a:srgbClr val="0000CC"/>
                </a:solidFill>
              </a:rPr>
              <a:t> </a:t>
            </a:r>
            <a:r>
              <a:rPr lang="nl-NL" dirty="0" err="1">
                <a:solidFill>
                  <a:srgbClr val="0000CC"/>
                </a:solidFill>
              </a:rPr>
              <a:t>hakkinda</a:t>
            </a:r>
            <a:r>
              <a:rPr lang="nl-NL" dirty="0">
                <a:solidFill>
                  <a:srgbClr val="0000CC"/>
                </a:solidFill>
              </a:rPr>
              <a:t> ne </a:t>
            </a:r>
            <a:r>
              <a:rPr lang="nl-NL" dirty="0" err="1">
                <a:solidFill>
                  <a:srgbClr val="0000CC"/>
                </a:solidFill>
              </a:rPr>
              <a:t>ogrendiniz</a:t>
            </a:r>
            <a:r>
              <a:rPr lang="nl-NL" dirty="0">
                <a:solidFill>
                  <a:srgbClr val="0000CC"/>
                </a:solidFill>
              </a:rPr>
              <a:t>?</a:t>
            </a:r>
          </a:p>
          <a:p>
            <a:r>
              <a:rPr lang="nl-NL" dirty="0" err="1">
                <a:solidFill>
                  <a:srgbClr val="0000CC"/>
                </a:solidFill>
              </a:rPr>
              <a:t>Bu</a:t>
            </a:r>
            <a:r>
              <a:rPr lang="nl-NL" dirty="0">
                <a:solidFill>
                  <a:srgbClr val="0000CC"/>
                </a:solidFill>
              </a:rPr>
              <a:t> </a:t>
            </a:r>
            <a:r>
              <a:rPr lang="nl-NL" dirty="0" err="1">
                <a:solidFill>
                  <a:srgbClr val="0000CC"/>
                </a:solidFill>
              </a:rPr>
              <a:t>toplantilardan</a:t>
            </a:r>
            <a:r>
              <a:rPr lang="nl-NL" dirty="0">
                <a:solidFill>
                  <a:srgbClr val="0000CC"/>
                </a:solidFill>
              </a:rPr>
              <a:t> </a:t>
            </a:r>
            <a:r>
              <a:rPr lang="nl-NL" dirty="0" err="1">
                <a:solidFill>
                  <a:srgbClr val="0000CC"/>
                </a:solidFill>
              </a:rPr>
              <a:t>ogrendiginiz</a:t>
            </a:r>
            <a:r>
              <a:rPr lang="nl-NL" dirty="0">
                <a:solidFill>
                  <a:srgbClr val="0000CC"/>
                </a:solidFill>
              </a:rPr>
              <a:t>, </a:t>
            </a:r>
            <a:r>
              <a:rPr lang="nl-NL" dirty="0" err="1">
                <a:solidFill>
                  <a:srgbClr val="0000CC"/>
                </a:solidFill>
              </a:rPr>
              <a:t>ve</a:t>
            </a:r>
            <a:r>
              <a:rPr lang="nl-NL" dirty="0">
                <a:solidFill>
                  <a:srgbClr val="0000CC"/>
                </a:solidFill>
              </a:rPr>
              <a:t> </a:t>
            </a:r>
            <a:r>
              <a:rPr lang="nl-NL" dirty="0" err="1">
                <a:solidFill>
                  <a:srgbClr val="0000CC"/>
                </a:solidFill>
              </a:rPr>
              <a:t>kizinizla</a:t>
            </a:r>
            <a:r>
              <a:rPr lang="nl-NL" dirty="0">
                <a:solidFill>
                  <a:srgbClr val="0000CC"/>
                </a:solidFill>
              </a:rPr>
              <a:t> </a:t>
            </a:r>
            <a:r>
              <a:rPr lang="nl-NL" dirty="0" err="1">
                <a:solidFill>
                  <a:srgbClr val="0000CC"/>
                </a:solidFill>
              </a:rPr>
              <a:t>olan</a:t>
            </a:r>
            <a:r>
              <a:rPr lang="nl-NL" dirty="0">
                <a:solidFill>
                  <a:srgbClr val="0000CC"/>
                </a:solidFill>
              </a:rPr>
              <a:t> </a:t>
            </a:r>
            <a:r>
              <a:rPr lang="nl-NL" dirty="0" err="1">
                <a:solidFill>
                  <a:srgbClr val="0000CC"/>
                </a:solidFill>
              </a:rPr>
              <a:t>iletisiminiz</a:t>
            </a:r>
            <a:r>
              <a:rPr lang="nl-NL" dirty="0">
                <a:solidFill>
                  <a:srgbClr val="0000CC"/>
                </a:solidFill>
              </a:rPr>
              <a:t> </a:t>
            </a:r>
            <a:r>
              <a:rPr lang="nl-NL" dirty="0" err="1">
                <a:solidFill>
                  <a:srgbClr val="0000CC"/>
                </a:solidFill>
              </a:rPr>
              <a:t>icin</a:t>
            </a:r>
            <a:r>
              <a:rPr lang="nl-NL" dirty="0">
                <a:solidFill>
                  <a:srgbClr val="0000CC"/>
                </a:solidFill>
              </a:rPr>
              <a:t> </a:t>
            </a:r>
            <a:r>
              <a:rPr lang="nl-NL" dirty="0" err="1">
                <a:solidFill>
                  <a:srgbClr val="0000CC"/>
                </a:solidFill>
              </a:rPr>
              <a:t>kullanacaginiz</a:t>
            </a:r>
            <a:r>
              <a:rPr lang="nl-NL" dirty="0">
                <a:solidFill>
                  <a:srgbClr val="0000CC"/>
                </a:solidFill>
              </a:rPr>
              <a:t> </a:t>
            </a:r>
            <a:r>
              <a:rPr lang="nl-NL" dirty="0" err="1">
                <a:solidFill>
                  <a:srgbClr val="0000CC"/>
                </a:solidFill>
              </a:rPr>
              <a:t>bir</a:t>
            </a:r>
            <a:r>
              <a:rPr lang="nl-NL" dirty="0">
                <a:solidFill>
                  <a:srgbClr val="0000CC"/>
                </a:solidFill>
              </a:rPr>
              <a:t> </a:t>
            </a:r>
            <a:r>
              <a:rPr lang="nl-NL" dirty="0" err="1">
                <a:solidFill>
                  <a:srgbClr val="0000CC"/>
                </a:solidFill>
              </a:rPr>
              <a:t>takim</a:t>
            </a:r>
            <a:r>
              <a:rPr lang="nl-NL" dirty="0">
                <a:solidFill>
                  <a:srgbClr val="0000CC"/>
                </a:solidFill>
              </a:rPr>
              <a:t> </a:t>
            </a:r>
            <a:r>
              <a:rPr lang="nl-NL" dirty="0" err="1">
                <a:solidFill>
                  <a:srgbClr val="0000CC"/>
                </a:solidFill>
              </a:rPr>
              <a:t>seyler</a:t>
            </a:r>
            <a:r>
              <a:rPr lang="nl-NL" dirty="0">
                <a:solidFill>
                  <a:srgbClr val="0000CC"/>
                </a:solidFill>
              </a:rPr>
              <a:t> </a:t>
            </a:r>
            <a:r>
              <a:rPr lang="nl-NL" dirty="0" err="1">
                <a:solidFill>
                  <a:srgbClr val="0000CC"/>
                </a:solidFill>
              </a:rPr>
              <a:t>varmi</a:t>
            </a:r>
            <a:r>
              <a:rPr lang="nl-NL" dirty="0">
                <a:solidFill>
                  <a:srgbClr val="0000CC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82230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585" y="474751"/>
            <a:ext cx="8712968" cy="576064"/>
          </a:xfrm>
        </p:spPr>
        <p:txBody>
          <a:bodyPr>
            <a:normAutofit fontScale="90000"/>
          </a:bodyPr>
          <a:lstStyle/>
          <a:p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>
                <a:solidFill>
                  <a:srgbClr val="C00000"/>
                </a:solidFill>
              </a:rPr>
            </a:br>
            <a:r>
              <a:rPr lang="nl-NL" sz="2800" b="1" dirty="0" err="1">
                <a:solidFill>
                  <a:srgbClr val="C00000"/>
                </a:solidFill>
                <a:cs typeface="Times New Roman"/>
              </a:rPr>
              <a:t>toplantilarin</a:t>
            </a:r>
            <a:r>
              <a:rPr lang="nl-NL" sz="2800" b="1" dirty="0">
                <a:solidFill>
                  <a:srgbClr val="C00000"/>
                </a:solidFill>
                <a:cs typeface="Times New Roman"/>
              </a:rPr>
              <a:t> </a:t>
            </a:r>
            <a:r>
              <a:rPr lang="nl-NL" sz="2800" b="1" dirty="0" err="1">
                <a:solidFill>
                  <a:srgbClr val="C00000"/>
                </a:solidFill>
                <a:ea typeface="Times New Roman"/>
                <a:cs typeface="Times New Roman"/>
              </a:rPr>
              <a:t>Genel</a:t>
            </a:r>
            <a:r>
              <a:rPr lang="nl-NL" sz="2800" b="1" dirty="0">
                <a:solidFill>
                  <a:srgbClr val="C00000"/>
                </a:solidFill>
                <a:ea typeface="Times New Roman"/>
                <a:cs typeface="Times New Roman"/>
              </a:rPr>
              <a:t> </a:t>
            </a:r>
            <a:r>
              <a:rPr lang="nl-NL" sz="2800" b="1" dirty="0" err="1">
                <a:solidFill>
                  <a:srgbClr val="C00000"/>
                </a:solidFill>
                <a:ea typeface="Times New Roman"/>
                <a:cs typeface="Times New Roman"/>
              </a:rPr>
              <a:t>DEĞERLENDİRMEsi</a:t>
            </a:r>
            <a:br>
              <a:rPr lang="nl-NL" sz="2800" b="1" dirty="0">
                <a:solidFill>
                  <a:srgbClr val="C00000"/>
                </a:solidFill>
                <a:ea typeface="Times New Roman"/>
                <a:cs typeface="Times New Roman"/>
              </a:rPr>
            </a:br>
            <a:r>
              <a:rPr lang="nl-NL" sz="2800" b="1" dirty="0">
                <a:solidFill>
                  <a:srgbClr val="C00000"/>
                </a:solidFill>
                <a:ea typeface="Times New Roman"/>
                <a:cs typeface="Times New Roman"/>
              </a:rPr>
              <a:t>Evaluatie</a:t>
            </a:r>
            <a:endParaRPr lang="nl-NL" sz="2800" dirty="0">
              <a:solidFill>
                <a:srgbClr val="C00000"/>
              </a:solidFill>
            </a:endParaRPr>
          </a:p>
        </p:txBody>
      </p:sp>
      <p:sp>
        <p:nvSpPr>
          <p:cNvPr id="4" name="Tijdelijke aanduiding voor inhoud 4"/>
          <p:cNvSpPr>
            <a:spLocks noGrp="1"/>
          </p:cNvSpPr>
          <p:nvPr>
            <p:ph idx="1"/>
          </p:nvPr>
        </p:nvSpPr>
        <p:spPr>
          <a:xfrm>
            <a:off x="0" y="1059885"/>
            <a:ext cx="8565098" cy="430025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Bu </a:t>
            </a:r>
            <a:r>
              <a:rPr lang="en-US" dirty="0" err="1"/>
              <a:t>toplantılarda</a:t>
            </a:r>
            <a:r>
              <a:rPr lang="en-US" dirty="0"/>
              <a:t> </a:t>
            </a:r>
            <a:r>
              <a:rPr lang="en-US" dirty="0" err="1"/>
              <a:t>neler</a:t>
            </a:r>
            <a:r>
              <a:rPr lang="en-US" dirty="0"/>
              <a:t> </a:t>
            </a:r>
            <a:r>
              <a:rPr lang="en-US" dirty="0" err="1"/>
              <a:t>ögrendiniz</a:t>
            </a:r>
            <a:r>
              <a:rPr lang="en-US" dirty="0"/>
              <a:t> ?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/>
              <a:t>İṣlenen</a:t>
            </a:r>
            <a:r>
              <a:rPr lang="en-US" dirty="0"/>
              <a:t> </a:t>
            </a:r>
            <a:r>
              <a:rPr lang="en-US" dirty="0" err="1"/>
              <a:t>konuları</a:t>
            </a:r>
            <a:r>
              <a:rPr lang="en-US" dirty="0"/>
              <a:t> </a:t>
            </a:r>
            <a:r>
              <a:rPr lang="en-US" dirty="0" err="1"/>
              <a:t>nasıl</a:t>
            </a:r>
            <a:r>
              <a:rPr lang="en-US" dirty="0"/>
              <a:t> </a:t>
            </a:r>
            <a:r>
              <a:rPr lang="en-US" dirty="0" err="1"/>
              <a:t>buldunuz</a:t>
            </a:r>
            <a:r>
              <a:rPr lang="en-US" dirty="0"/>
              <a:t> 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Bu </a:t>
            </a:r>
            <a:r>
              <a:rPr lang="en-US" dirty="0" err="1"/>
              <a:t>toplantıda</a:t>
            </a:r>
            <a:r>
              <a:rPr lang="en-US" dirty="0"/>
              <a:t> </a:t>
            </a:r>
            <a:r>
              <a:rPr lang="en-US" dirty="0" err="1"/>
              <a:t>kullanılan</a:t>
            </a:r>
            <a:r>
              <a:rPr lang="en-US" dirty="0"/>
              <a:t> </a:t>
            </a:r>
            <a:r>
              <a:rPr lang="en-US" dirty="0" err="1"/>
              <a:t>metodu</a:t>
            </a:r>
            <a:r>
              <a:rPr lang="en-US" dirty="0"/>
              <a:t> </a:t>
            </a:r>
            <a:r>
              <a:rPr lang="en-US" dirty="0" err="1"/>
              <a:t>nasıl</a:t>
            </a:r>
            <a:r>
              <a:rPr lang="en-US" dirty="0"/>
              <a:t> </a:t>
            </a:r>
            <a:r>
              <a:rPr lang="en-US" dirty="0" err="1"/>
              <a:t>buldunuz</a:t>
            </a:r>
            <a:r>
              <a:rPr lang="en-US" dirty="0"/>
              <a:t> 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Bu </a:t>
            </a:r>
            <a:r>
              <a:rPr lang="en-US" dirty="0" err="1"/>
              <a:t>tür</a:t>
            </a:r>
            <a:r>
              <a:rPr lang="en-US" dirty="0"/>
              <a:t> </a:t>
            </a:r>
            <a:r>
              <a:rPr lang="en-US" dirty="0" err="1"/>
              <a:t>toplantılarda</a:t>
            </a:r>
            <a:r>
              <a:rPr lang="en-US" dirty="0"/>
              <a:t> </a:t>
            </a:r>
            <a:r>
              <a:rPr lang="en-US" dirty="0" err="1"/>
              <a:t>yapılmasını</a:t>
            </a:r>
            <a:r>
              <a:rPr lang="en-US" dirty="0"/>
              <a:t> </a:t>
            </a:r>
            <a:r>
              <a:rPr lang="en-US" dirty="0" err="1"/>
              <a:t>istediginiz</a:t>
            </a:r>
            <a:r>
              <a:rPr lang="en-US" dirty="0"/>
              <a:t> </a:t>
            </a:r>
            <a:r>
              <a:rPr lang="en-US" dirty="0" err="1"/>
              <a:t>tavsiye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önerileriniz</a:t>
            </a:r>
            <a:r>
              <a:rPr lang="en-US" dirty="0"/>
              <a:t>  </a:t>
            </a:r>
            <a:r>
              <a:rPr lang="en-US" dirty="0" err="1"/>
              <a:t>var</a:t>
            </a:r>
            <a:r>
              <a:rPr lang="en-US" dirty="0"/>
              <a:t> mi 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Bu </a:t>
            </a:r>
            <a:r>
              <a:rPr lang="en-US" dirty="0" err="1"/>
              <a:t>tür</a:t>
            </a:r>
            <a:r>
              <a:rPr lang="en-US" dirty="0"/>
              <a:t> </a:t>
            </a:r>
            <a:r>
              <a:rPr lang="en-US" dirty="0" err="1"/>
              <a:t>toplantıların</a:t>
            </a:r>
            <a:r>
              <a:rPr lang="en-US" dirty="0"/>
              <a:t> </a:t>
            </a:r>
            <a:r>
              <a:rPr lang="en-US" dirty="0" err="1"/>
              <a:t>devamını</a:t>
            </a:r>
            <a:r>
              <a:rPr lang="en-US" dirty="0"/>
              <a:t> </a:t>
            </a:r>
            <a:r>
              <a:rPr lang="en-US" dirty="0" err="1"/>
              <a:t>istermisiniz</a:t>
            </a:r>
            <a:r>
              <a:rPr lang="en-US" dirty="0"/>
              <a:t> ?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Wat </a:t>
            </a:r>
            <a:r>
              <a:rPr lang="en-US" dirty="0" err="1"/>
              <a:t>hebben</a:t>
            </a:r>
            <a:r>
              <a:rPr lang="en-US" dirty="0"/>
              <a:t> </a:t>
            </a:r>
            <a:r>
              <a:rPr lang="en-US" dirty="0" err="1"/>
              <a:t>jullie</a:t>
            </a:r>
            <a:r>
              <a:rPr lang="en-US" dirty="0"/>
              <a:t> </a:t>
            </a:r>
            <a:r>
              <a:rPr lang="en-US" dirty="0" err="1"/>
              <a:t>geleerd</a:t>
            </a:r>
            <a:r>
              <a:rPr lang="en-US" dirty="0"/>
              <a:t>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Hoe </a:t>
            </a:r>
            <a:r>
              <a:rPr lang="en-US" dirty="0" err="1"/>
              <a:t>vonden</a:t>
            </a:r>
            <a:r>
              <a:rPr lang="en-US" dirty="0"/>
              <a:t> </a:t>
            </a:r>
            <a:r>
              <a:rPr lang="en-US" dirty="0" err="1"/>
              <a:t>jullie</a:t>
            </a:r>
            <a:r>
              <a:rPr lang="en-US" dirty="0"/>
              <a:t> de </a:t>
            </a:r>
            <a:r>
              <a:rPr lang="en-US" dirty="0" err="1"/>
              <a:t>onderwerpen</a:t>
            </a:r>
            <a:r>
              <a:rPr lang="en-US" dirty="0"/>
              <a:t> die </a:t>
            </a:r>
            <a:r>
              <a:rPr lang="en-US" dirty="0" err="1"/>
              <a:t>behandeld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Hoe </a:t>
            </a:r>
            <a:r>
              <a:rPr lang="en-US" dirty="0" err="1"/>
              <a:t>vonden</a:t>
            </a:r>
            <a:r>
              <a:rPr lang="en-US" dirty="0"/>
              <a:t> </a:t>
            </a:r>
            <a:r>
              <a:rPr lang="en-US" dirty="0" err="1"/>
              <a:t>jullie</a:t>
            </a:r>
            <a:r>
              <a:rPr lang="en-US" dirty="0"/>
              <a:t> de </a:t>
            </a:r>
            <a:r>
              <a:rPr lang="en-US" dirty="0" err="1"/>
              <a:t>methode</a:t>
            </a:r>
            <a:r>
              <a:rPr lang="en-US" dirty="0"/>
              <a:t> die </a:t>
            </a:r>
            <a:r>
              <a:rPr lang="en-US" dirty="0" err="1"/>
              <a:t>gehanteerd</a:t>
            </a:r>
            <a:r>
              <a:rPr lang="en-US" dirty="0"/>
              <a:t> </a:t>
            </a:r>
            <a:r>
              <a:rPr lang="en-US" dirty="0" err="1"/>
              <a:t>werd</a:t>
            </a:r>
            <a:r>
              <a:rPr lang="en-US" dirty="0"/>
              <a:t>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/>
              <a:t>Hebben</a:t>
            </a:r>
            <a:r>
              <a:rPr lang="en-US" dirty="0"/>
              <a:t> </a:t>
            </a:r>
            <a:r>
              <a:rPr lang="en-US" dirty="0" err="1"/>
              <a:t>jullie</a:t>
            </a:r>
            <a:r>
              <a:rPr lang="en-US" dirty="0"/>
              <a:t> tips </a:t>
            </a:r>
            <a:r>
              <a:rPr lang="en-US" dirty="0" err="1"/>
              <a:t>en</a:t>
            </a:r>
            <a:r>
              <a:rPr lang="en-US" dirty="0"/>
              <a:t> of </a:t>
            </a:r>
            <a:r>
              <a:rPr lang="en-US" dirty="0" err="1"/>
              <a:t>adviezen</a:t>
            </a:r>
            <a:r>
              <a:rPr lang="en-US" dirty="0"/>
              <a:t> die </a:t>
            </a:r>
            <a:r>
              <a:rPr lang="en-US" dirty="0" err="1"/>
              <a:t>gebruikt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volgende</a:t>
            </a:r>
            <a:r>
              <a:rPr lang="en-US" dirty="0"/>
              <a:t> </a:t>
            </a:r>
            <a:r>
              <a:rPr lang="en-US" dirty="0" err="1"/>
              <a:t>keer</a:t>
            </a:r>
            <a:r>
              <a:rPr lang="en-US" dirty="0"/>
              <a:t>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/>
              <a:t>Zouden</a:t>
            </a:r>
            <a:r>
              <a:rPr lang="en-US" dirty="0"/>
              <a:t> </a:t>
            </a:r>
            <a:r>
              <a:rPr lang="en-US" dirty="0" err="1"/>
              <a:t>jullie</a:t>
            </a:r>
            <a:r>
              <a:rPr lang="en-US" dirty="0"/>
              <a:t> </a:t>
            </a:r>
            <a:r>
              <a:rPr lang="en-US" dirty="0" err="1"/>
              <a:t>willen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 </a:t>
            </a:r>
            <a:r>
              <a:rPr lang="en-US" dirty="0" err="1"/>
              <a:t>meer</a:t>
            </a:r>
            <a:r>
              <a:rPr lang="en-US" dirty="0"/>
              <a:t> van 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soort</a:t>
            </a:r>
            <a:r>
              <a:rPr lang="en-US" dirty="0"/>
              <a:t> </a:t>
            </a:r>
            <a:r>
              <a:rPr lang="en-US" dirty="0" err="1"/>
              <a:t>bijeenkomsten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georganiseerd</a:t>
            </a:r>
            <a:r>
              <a:rPr lang="en-US" dirty="0"/>
              <a:t>? </a:t>
            </a:r>
          </a:p>
          <a:p>
            <a:endParaRPr lang="en-US" sz="2400" dirty="0">
              <a:solidFill>
                <a:srgbClr val="0000CC"/>
              </a:solidFill>
            </a:endParaRPr>
          </a:p>
          <a:p>
            <a:endParaRPr lang="nl-NL" sz="2800" dirty="0">
              <a:solidFill>
                <a:srgbClr val="0000CC"/>
              </a:solidFill>
            </a:endParaRPr>
          </a:p>
          <a:p>
            <a:pPr algn="ctr"/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630965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075240" cy="795536"/>
          </a:xfrm>
        </p:spPr>
        <p:txBody>
          <a:bodyPr/>
          <a:lstStyle/>
          <a:p>
            <a:r>
              <a:rPr lang="nl-NL" b="1" dirty="0"/>
              <a:t>Afsluiting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43735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algn="ctr"/>
            <a:r>
              <a:rPr lang="nl-NL" sz="4000" dirty="0"/>
              <a:t>Bedankt voor jullie deelname!</a:t>
            </a:r>
          </a:p>
          <a:p>
            <a:pPr algn="ctr"/>
            <a:r>
              <a:rPr lang="nl-NL" sz="4000" dirty="0"/>
              <a:t>Tot ziens!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371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47248" cy="1044034"/>
          </a:xfrm>
        </p:spPr>
        <p:txBody>
          <a:bodyPr>
            <a:normAutofit fontScale="90000"/>
          </a:bodyPr>
          <a:lstStyle/>
          <a:p>
            <a:br>
              <a:rPr lang="nl-NL" dirty="0"/>
            </a:br>
            <a:r>
              <a:rPr lang="nl-NL" sz="3100" dirty="0">
                <a:solidFill>
                  <a:srgbClr val="C00000"/>
                </a:solidFill>
              </a:rPr>
              <a:t>programma</a:t>
            </a:r>
            <a:br>
              <a:rPr lang="nl-NL" dirty="0"/>
            </a:br>
            <a:endParaRPr lang="nl-NL" dirty="0"/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6822229"/>
              </p:ext>
            </p:extLst>
          </p:nvPr>
        </p:nvGraphicFramePr>
        <p:xfrm>
          <a:off x="539552" y="1124744"/>
          <a:ext cx="8064896" cy="530790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064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44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nl-NL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1.</a:t>
                      </a:r>
                      <a:r>
                        <a:rPr lang="nl-NL" sz="2400" dirty="0">
                          <a:effectLst/>
                        </a:rPr>
                        <a:t> Opening / </a:t>
                      </a:r>
                      <a:r>
                        <a:rPr lang="nl-NL" sz="2400" dirty="0" err="1">
                          <a:solidFill>
                            <a:srgbClr val="0000CC"/>
                          </a:solidFill>
                          <a:effectLst/>
                        </a:rPr>
                        <a:t>Açılış</a:t>
                      </a:r>
                      <a:r>
                        <a:rPr lang="nl-NL" sz="2400" baseline="0" dirty="0">
                          <a:effectLst/>
                        </a:rPr>
                        <a:t> </a:t>
                      </a:r>
                      <a:endParaRPr kumimoji="0" lang="nl-NL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8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2400" b="1" dirty="0">
                          <a:effectLst/>
                        </a:rPr>
                        <a:t>2. Doelstelling / </a:t>
                      </a:r>
                      <a:r>
                        <a:rPr lang="nl-NL" sz="2400" b="1" dirty="0" err="1">
                          <a:solidFill>
                            <a:srgbClr val="0000CC"/>
                          </a:solidFill>
                          <a:effectLst/>
                        </a:rPr>
                        <a:t>Amaç</a:t>
                      </a:r>
                      <a:endParaRPr lang="nl-NL" sz="2400" b="1" dirty="0">
                        <a:solidFill>
                          <a:srgbClr val="0000CC"/>
                        </a:solidFill>
                        <a:effectLst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5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2400" b="1" dirty="0">
                          <a:effectLst/>
                        </a:rPr>
                        <a:t>3.Terugkoppeling</a:t>
                      </a:r>
                      <a:r>
                        <a:rPr lang="nl-NL" sz="2400" b="1" baseline="0" dirty="0">
                          <a:effectLst/>
                        </a:rPr>
                        <a:t> vorige bijeenkomsten</a:t>
                      </a:r>
                      <a:br>
                        <a:rPr lang="nl-NL" sz="2400" b="1" baseline="0" dirty="0">
                          <a:effectLst/>
                        </a:rPr>
                      </a:br>
                      <a:r>
                        <a:rPr lang="nl-NL" sz="2400" b="1" baseline="0" dirty="0">
                          <a:effectLst/>
                        </a:rPr>
                        <a:t>   </a:t>
                      </a:r>
                      <a:r>
                        <a:rPr lang="nl-NL" sz="2400" b="1" baseline="0" dirty="0">
                          <a:solidFill>
                            <a:srgbClr val="0000CC"/>
                          </a:solidFill>
                          <a:effectLst/>
                        </a:rPr>
                        <a:t> </a:t>
                      </a:r>
                      <a:r>
                        <a:rPr lang="nl-NL" sz="2400" b="1" baseline="0" dirty="0" err="1">
                          <a:solidFill>
                            <a:srgbClr val="0000CC"/>
                          </a:solidFill>
                          <a:effectLst/>
                        </a:rPr>
                        <a:t>Önceki</a:t>
                      </a:r>
                      <a:r>
                        <a:rPr lang="nl-NL" sz="2400" b="1" baseline="0" dirty="0">
                          <a:solidFill>
                            <a:srgbClr val="0000CC"/>
                          </a:solidFill>
                          <a:effectLst/>
                        </a:rPr>
                        <a:t> </a:t>
                      </a:r>
                      <a:r>
                        <a:rPr lang="nl-NL" sz="2400" b="1" baseline="0" dirty="0" err="1">
                          <a:solidFill>
                            <a:srgbClr val="0000CC"/>
                          </a:solidFill>
                          <a:effectLst/>
                        </a:rPr>
                        <a:t>toplantıların</a:t>
                      </a:r>
                      <a:r>
                        <a:rPr lang="nl-NL" sz="2400" b="1" baseline="0" dirty="0">
                          <a:solidFill>
                            <a:srgbClr val="0000CC"/>
                          </a:solidFill>
                          <a:effectLst/>
                        </a:rPr>
                        <a:t> </a:t>
                      </a:r>
                      <a:r>
                        <a:rPr lang="nl-NL" sz="2400" b="1" baseline="0" dirty="0" err="1">
                          <a:solidFill>
                            <a:srgbClr val="0000CC"/>
                          </a:solidFill>
                          <a:effectLst/>
                        </a:rPr>
                        <a:t>değerlendirmesi</a:t>
                      </a:r>
                      <a:endParaRPr lang="nl-NL" sz="2400" b="1" dirty="0">
                        <a:solidFill>
                          <a:srgbClr val="0000CC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24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4.</a:t>
                      </a:r>
                      <a:r>
                        <a:rPr lang="nl-NL" sz="2400" b="1" dirty="0">
                          <a:effectLst/>
                        </a:rPr>
                        <a:t> Bespreking</a:t>
                      </a:r>
                      <a:r>
                        <a:rPr lang="nl-NL" sz="2400" b="1" baseline="0" dirty="0">
                          <a:effectLst/>
                        </a:rPr>
                        <a:t> dilemma’s</a:t>
                      </a:r>
                      <a:br>
                        <a:rPr lang="nl-NL" sz="2400" b="1" baseline="0" dirty="0">
                          <a:effectLst/>
                        </a:rPr>
                      </a:br>
                      <a:r>
                        <a:rPr lang="nl-NL" sz="2400" b="1" baseline="0" dirty="0">
                          <a:effectLst/>
                        </a:rPr>
                        <a:t>    </a:t>
                      </a:r>
                      <a:r>
                        <a:rPr lang="nl-NL" sz="2400" b="1" baseline="0" dirty="0" err="1">
                          <a:solidFill>
                            <a:srgbClr val="0000CC"/>
                          </a:solidFill>
                          <a:effectLst/>
                        </a:rPr>
                        <a:t>İkilemlerimiz</a:t>
                      </a:r>
                      <a:r>
                        <a:rPr lang="nl-NL" sz="2400" b="1" baseline="0" dirty="0">
                          <a:solidFill>
                            <a:srgbClr val="0000CC"/>
                          </a:solidFill>
                          <a:effectLst/>
                        </a:rPr>
                        <a:t> </a:t>
                      </a:r>
                      <a:r>
                        <a:rPr lang="nl-NL" sz="2400" b="1" baseline="0" dirty="0" err="1">
                          <a:solidFill>
                            <a:srgbClr val="0000CC"/>
                          </a:solidFill>
                          <a:effectLst/>
                        </a:rPr>
                        <a:t>hakkında</a:t>
                      </a:r>
                      <a:r>
                        <a:rPr lang="nl-NL" sz="2400" b="1" baseline="0" dirty="0">
                          <a:solidFill>
                            <a:srgbClr val="0000CC"/>
                          </a:solidFill>
                          <a:effectLst/>
                        </a:rPr>
                        <a:t> </a:t>
                      </a:r>
                      <a:r>
                        <a:rPr lang="nl-NL" sz="2400" b="1" baseline="0" dirty="0" err="1">
                          <a:solidFill>
                            <a:srgbClr val="0000CC"/>
                          </a:solidFill>
                          <a:effectLst/>
                        </a:rPr>
                        <a:t>sohbet</a:t>
                      </a:r>
                      <a:endParaRPr lang="nl-NL" sz="2400" b="1" kern="1200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14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nl-NL" sz="24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   Pauze</a:t>
                      </a:r>
                      <a:endParaRPr kumimoji="0" lang="nl-NL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3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nl-NL" sz="24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5. Rollenspel / </a:t>
                      </a:r>
                      <a:r>
                        <a:rPr kumimoji="0" lang="nl-NL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</a:rPr>
                        <a:t>Rol </a:t>
                      </a:r>
                      <a:r>
                        <a:rPr kumimoji="0" lang="nl-NL" sz="24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</a:rPr>
                        <a:t>oyunu</a:t>
                      </a:r>
                      <a:endParaRPr kumimoji="0" lang="nl-NL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57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nl-NL" sz="24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6.</a:t>
                      </a:r>
                      <a:r>
                        <a:rPr lang="nl-NL" sz="2400" b="1" dirty="0"/>
                        <a:t> Evaluatie / </a:t>
                      </a:r>
                      <a:r>
                        <a:rPr lang="nl-NL" sz="2400" b="1" baseline="0" dirty="0" err="1">
                          <a:solidFill>
                            <a:srgbClr val="0000CC"/>
                          </a:solidFill>
                          <a:effectLst/>
                        </a:rPr>
                        <a:t>Değerlendirme</a:t>
                      </a:r>
                      <a:endParaRPr lang="nl-NL" sz="24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44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24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   Afsluiting / </a:t>
                      </a:r>
                      <a:r>
                        <a:rPr lang="en-US" sz="2400" b="1" kern="1200" dirty="0" err="1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Kapanış</a:t>
                      </a:r>
                      <a:endParaRPr lang="nl-NL" sz="2400" b="1" kern="1200" dirty="0">
                        <a:solidFill>
                          <a:srgbClr val="0000C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962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204" y="106272"/>
            <a:ext cx="2269612" cy="226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1264" cy="1080120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rgbClr val="C00000"/>
                </a:solidFill>
              </a:rPr>
              <a:t>Doelstelling / AMAÇLARLAR</a:t>
            </a:r>
            <a:br>
              <a:rPr lang="nl-NL" sz="2800" dirty="0"/>
            </a:br>
            <a:endParaRPr lang="nl-NL" sz="2800" dirty="0">
              <a:solidFill>
                <a:srgbClr val="C00000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239628" y="2322356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latin typeface="Calibri" panose="020F0502020204030204" pitchFamily="34" charset="0"/>
              </a:rPr>
              <a:t>Bewustwording over elkaars visie (dochters en ouders)</a:t>
            </a:r>
          </a:p>
          <a:p>
            <a:br>
              <a:rPr lang="nl-NL" sz="2400" b="1" dirty="0">
                <a:latin typeface="Calibri" panose="020F0502020204030204" pitchFamily="34" charset="0"/>
              </a:rPr>
            </a:br>
            <a:r>
              <a:rPr lang="nl-NL" sz="2400" b="1" dirty="0">
                <a:latin typeface="Calibri" panose="020F0502020204030204" pitchFamily="34" charset="0"/>
              </a:rPr>
              <a:t>Bewustwording in de eigen communicatie (dochters en ouders)</a:t>
            </a:r>
          </a:p>
          <a:p>
            <a:r>
              <a:rPr lang="nl-NL" sz="2400" b="1" dirty="0">
                <a:latin typeface="Calibri" panose="020F0502020204030204" pitchFamily="34" charset="0"/>
              </a:rPr>
              <a:t> </a:t>
            </a:r>
          </a:p>
          <a:p>
            <a:endParaRPr lang="nl-NL" sz="2400" b="1" dirty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r>
              <a:rPr lang="nl-NL" sz="2400" b="1" dirty="0" err="1">
                <a:solidFill>
                  <a:srgbClr val="0000CC"/>
                </a:solidFill>
                <a:latin typeface="Calibri" panose="020F0502020204030204" pitchFamily="34" charset="0"/>
              </a:rPr>
              <a:t>Kızlar</a:t>
            </a:r>
            <a:r>
              <a:rPr lang="nl-NL" sz="2400" b="1" dirty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r>
              <a:rPr lang="nl-NL" sz="2400" b="1" dirty="0" err="1">
                <a:solidFill>
                  <a:srgbClr val="0000CC"/>
                </a:solidFill>
                <a:latin typeface="Calibri" panose="020F0502020204030204" pitchFamily="34" charset="0"/>
              </a:rPr>
              <a:t>ve</a:t>
            </a:r>
            <a:r>
              <a:rPr lang="nl-NL" sz="2400" b="1" dirty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r>
              <a:rPr lang="nl-NL" sz="2400" b="1" dirty="0" err="1">
                <a:solidFill>
                  <a:srgbClr val="0000CC"/>
                </a:solidFill>
                <a:latin typeface="Calibri" panose="020F0502020204030204" pitchFamily="34" charset="0"/>
              </a:rPr>
              <a:t>ebeveynlerin</a:t>
            </a:r>
            <a:r>
              <a:rPr lang="nl-NL" sz="2400" b="1" dirty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r>
              <a:rPr lang="nl-NL" sz="2400" b="1" dirty="0" err="1">
                <a:solidFill>
                  <a:srgbClr val="0000CC"/>
                </a:solidFill>
                <a:latin typeface="Calibri" panose="020F0502020204030204" pitchFamily="34" charset="0"/>
              </a:rPr>
              <a:t>birbirlerinin</a:t>
            </a:r>
            <a:r>
              <a:rPr lang="nl-NL" sz="2400" b="1" dirty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r>
              <a:rPr lang="nl-NL" sz="2400" b="1" dirty="0" err="1">
                <a:solidFill>
                  <a:srgbClr val="0000CC"/>
                </a:solidFill>
                <a:latin typeface="Calibri" panose="020F0502020204030204" pitchFamily="34" charset="0"/>
              </a:rPr>
              <a:t>görüşü</a:t>
            </a:r>
            <a:r>
              <a:rPr lang="nl-NL" sz="2400" b="1" dirty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r>
              <a:rPr lang="nl-NL" sz="2400" b="1" dirty="0" err="1">
                <a:solidFill>
                  <a:srgbClr val="0000CC"/>
                </a:solidFill>
                <a:latin typeface="Calibri" panose="020F0502020204030204" pitchFamily="34" charset="0"/>
              </a:rPr>
              <a:t>hakkında</a:t>
            </a:r>
            <a:r>
              <a:rPr lang="nl-NL" sz="2400" b="1" dirty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r>
              <a:rPr lang="nl-NL" sz="2400" b="1" dirty="0" err="1">
                <a:solidFill>
                  <a:srgbClr val="0000CC"/>
                </a:solidFill>
                <a:latin typeface="Calibri" panose="020F0502020204030204" pitchFamily="34" charset="0"/>
              </a:rPr>
              <a:t>bilinçlenmesi</a:t>
            </a:r>
            <a:br>
              <a:rPr lang="nl-NL" sz="2400" b="1" dirty="0">
                <a:solidFill>
                  <a:srgbClr val="0000CC"/>
                </a:solidFill>
                <a:latin typeface="Calibri" panose="020F0502020204030204" pitchFamily="34" charset="0"/>
              </a:rPr>
            </a:br>
            <a:endParaRPr lang="nl-NL" sz="2400" b="1" dirty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r>
              <a:rPr lang="nl-NL" sz="2400" b="1" dirty="0" err="1">
                <a:solidFill>
                  <a:srgbClr val="0000CC"/>
                </a:solidFill>
                <a:latin typeface="Calibri" panose="020F0502020204030204" pitchFamily="34" charset="0"/>
              </a:rPr>
              <a:t>Kızlar</a:t>
            </a:r>
            <a:r>
              <a:rPr lang="nl-NL" sz="2400" b="1" dirty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r>
              <a:rPr lang="nl-NL" sz="2400" b="1" dirty="0" err="1">
                <a:solidFill>
                  <a:srgbClr val="0000CC"/>
                </a:solidFill>
                <a:latin typeface="Calibri" panose="020F0502020204030204" pitchFamily="34" charset="0"/>
              </a:rPr>
              <a:t>ve</a:t>
            </a:r>
            <a:r>
              <a:rPr lang="nl-NL" sz="2400" b="1" dirty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r>
              <a:rPr lang="nl-NL" sz="2400" b="1" dirty="0" err="1">
                <a:solidFill>
                  <a:srgbClr val="0000CC"/>
                </a:solidFill>
                <a:latin typeface="Calibri" panose="020F0502020204030204" pitchFamily="34" charset="0"/>
              </a:rPr>
              <a:t>ebeveynlerin</a:t>
            </a:r>
            <a:r>
              <a:rPr lang="nl-NL" sz="2400" b="1" dirty="0">
                <a:solidFill>
                  <a:srgbClr val="0000CC"/>
                </a:solidFill>
                <a:latin typeface="Calibri" panose="020F0502020204030204" pitchFamily="34" charset="0"/>
              </a:rPr>
              <a:t>  </a:t>
            </a:r>
            <a:r>
              <a:rPr lang="nl-NL" sz="2400" b="1" dirty="0" err="1">
                <a:solidFill>
                  <a:srgbClr val="0000CC"/>
                </a:solidFill>
                <a:latin typeface="Calibri" panose="020F0502020204030204" pitchFamily="34" charset="0"/>
              </a:rPr>
              <a:t>kendi</a:t>
            </a:r>
            <a:r>
              <a:rPr lang="nl-NL" sz="2400" b="1" dirty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r>
              <a:rPr lang="nl-NL" sz="2400" b="1" dirty="0" err="1">
                <a:solidFill>
                  <a:srgbClr val="0000CC"/>
                </a:solidFill>
                <a:latin typeface="Calibri" panose="020F0502020204030204" pitchFamily="34" charset="0"/>
              </a:rPr>
              <a:t>iletişim</a:t>
            </a:r>
            <a:r>
              <a:rPr lang="nl-NL" sz="2400" b="1" dirty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r>
              <a:rPr lang="nl-NL" sz="2400" b="1" dirty="0" err="1">
                <a:solidFill>
                  <a:srgbClr val="0000CC"/>
                </a:solidFill>
                <a:latin typeface="Calibri" panose="020F0502020204030204" pitchFamily="34" charset="0"/>
              </a:rPr>
              <a:t>şekillerinin</a:t>
            </a:r>
            <a:r>
              <a:rPr lang="nl-NL" sz="2400" b="1" dirty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r>
              <a:rPr lang="nl-NL" sz="2400" b="1" dirty="0" err="1">
                <a:solidFill>
                  <a:srgbClr val="0000CC"/>
                </a:solidFill>
                <a:latin typeface="Calibri" panose="020F0502020204030204" pitchFamily="34" charset="0"/>
              </a:rPr>
              <a:t>farkına</a:t>
            </a:r>
            <a:r>
              <a:rPr lang="nl-NL" sz="2400" b="1" dirty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r>
              <a:rPr lang="nl-NL" sz="2400" b="1" dirty="0" err="1">
                <a:solidFill>
                  <a:srgbClr val="0000CC"/>
                </a:solidFill>
                <a:latin typeface="Calibri" panose="020F0502020204030204" pitchFamily="34" charset="0"/>
              </a:rPr>
              <a:t>varması</a:t>
            </a:r>
            <a:r>
              <a:rPr lang="nl-NL" sz="2400" b="1" dirty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</a:p>
          <a:p>
            <a:endParaRPr lang="nl-NL" sz="2400" dirty="0">
              <a:latin typeface="Calibri" panose="020F0502020204030204" pitchFamily="34" charset="0"/>
            </a:endParaRPr>
          </a:p>
        </p:txBody>
      </p:sp>
      <p:cxnSp>
        <p:nvCxnSpPr>
          <p:cNvPr id="6" name="Rechte verbindingslijn 5"/>
          <p:cNvCxnSpPr/>
          <p:nvPr/>
        </p:nvCxnSpPr>
        <p:spPr>
          <a:xfrm>
            <a:off x="119948" y="3789040"/>
            <a:ext cx="885698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589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29890" y="261515"/>
            <a:ext cx="9144000" cy="1110244"/>
          </a:xfrm>
        </p:spPr>
        <p:txBody>
          <a:bodyPr>
            <a:normAutofit fontScale="90000"/>
          </a:bodyPr>
          <a:lstStyle/>
          <a:p>
            <a:r>
              <a:rPr lang="nl-NL" sz="3100" dirty="0">
                <a:solidFill>
                  <a:srgbClr val="C00000"/>
                </a:solidFill>
              </a:rPr>
              <a:t>Terugkoppeling</a:t>
            </a:r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215008" y="692696"/>
            <a:ext cx="8928992" cy="2612504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Samenvatting vorige bijeenkomsten.</a:t>
            </a:r>
            <a:br>
              <a:rPr lang="nl-NL" sz="2400" dirty="0"/>
            </a:br>
            <a:r>
              <a:rPr lang="en-US" sz="2400" dirty="0" err="1">
                <a:solidFill>
                  <a:srgbClr val="0000CC"/>
                </a:solidFill>
              </a:rPr>
              <a:t>Önceki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toplantıların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özeti</a:t>
            </a:r>
            <a:r>
              <a:rPr lang="en-US" sz="2400" dirty="0">
                <a:solidFill>
                  <a:srgbClr val="0000CC"/>
                </a:solidFill>
              </a:rPr>
              <a:t>. </a:t>
            </a:r>
          </a:p>
          <a:p>
            <a:endParaRPr lang="nl-NL" dirty="0">
              <a:solidFill>
                <a:srgbClr val="0000CC"/>
              </a:solidFill>
            </a:endParaRPr>
          </a:p>
          <a:p>
            <a:r>
              <a:rPr lang="nl-NL" dirty="0"/>
              <a:t>De evaluatie zal aan het einde van de bijeenkomst plaatsvinden</a:t>
            </a:r>
          </a:p>
          <a:p>
            <a:r>
              <a:rPr lang="nl-NL" dirty="0" err="1">
                <a:solidFill>
                  <a:srgbClr val="0000CC"/>
                </a:solidFill>
              </a:rPr>
              <a:t>Degerlendirme</a:t>
            </a:r>
            <a:r>
              <a:rPr lang="nl-NL" dirty="0">
                <a:solidFill>
                  <a:srgbClr val="0000CC"/>
                </a:solidFill>
              </a:rPr>
              <a:t> </a:t>
            </a:r>
            <a:r>
              <a:rPr lang="nl-NL" dirty="0" err="1">
                <a:solidFill>
                  <a:srgbClr val="0000CC"/>
                </a:solidFill>
              </a:rPr>
              <a:t>toplantinin</a:t>
            </a:r>
            <a:r>
              <a:rPr lang="nl-NL" dirty="0">
                <a:solidFill>
                  <a:srgbClr val="0000CC"/>
                </a:solidFill>
              </a:rPr>
              <a:t> </a:t>
            </a:r>
            <a:r>
              <a:rPr lang="nl-NL" dirty="0" err="1">
                <a:solidFill>
                  <a:srgbClr val="0000CC"/>
                </a:solidFill>
              </a:rPr>
              <a:t>sonunda</a:t>
            </a:r>
            <a:r>
              <a:rPr lang="nl-NL" dirty="0">
                <a:solidFill>
                  <a:srgbClr val="0000CC"/>
                </a:solidFill>
              </a:rPr>
              <a:t> </a:t>
            </a:r>
            <a:r>
              <a:rPr lang="nl-NL" dirty="0" err="1">
                <a:solidFill>
                  <a:srgbClr val="0000CC"/>
                </a:solidFill>
              </a:rPr>
              <a:t>olacak</a:t>
            </a:r>
            <a:endParaRPr lang="nl-NL" dirty="0">
              <a:solidFill>
                <a:srgbClr val="0000CC"/>
              </a:solidFill>
            </a:endParaRPr>
          </a:p>
          <a:p>
            <a:endParaRPr lang="nl-NL" sz="3200" dirty="0"/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952" y="3573016"/>
            <a:ext cx="4355183" cy="291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786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5788" y="28828"/>
            <a:ext cx="8651304" cy="759815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rgbClr val="C00000"/>
                </a:solidFill>
              </a:rPr>
              <a:t>Dilemma’s </a:t>
            </a:r>
            <a:r>
              <a:rPr lang="nl-NL" sz="2800" b="1" dirty="0">
                <a:solidFill>
                  <a:srgbClr val="C00000"/>
                </a:solidFill>
              </a:rPr>
              <a:t>/ </a:t>
            </a:r>
            <a:r>
              <a:rPr lang="en-US" sz="2800" dirty="0" err="1">
                <a:solidFill>
                  <a:srgbClr val="C00000"/>
                </a:solidFill>
              </a:rPr>
              <a:t>İkİlemler</a:t>
            </a:r>
            <a:r>
              <a:rPr lang="en-US" sz="2800" dirty="0">
                <a:solidFill>
                  <a:srgbClr val="C00000"/>
                </a:solidFill>
              </a:rPr>
              <a:t> &amp; </a:t>
            </a:r>
            <a:r>
              <a:rPr lang="en-US" sz="2800" dirty="0" err="1">
                <a:solidFill>
                  <a:srgbClr val="C00000"/>
                </a:solidFill>
              </a:rPr>
              <a:t>ENDİŞEler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endParaRPr lang="nl-NL" sz="2800" dirty="0">
              <a:solidFill>
                <a:srgbClr val="C00000"/>
              </a:solidFill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179511" y="1412776"/>
            <a:ext cx="8784975" cy="532859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nl-NL" sz="2200" dirty="0"/>
          </a:p>
          <a:p>
            <a:r>
              <a:rPr lang="nl-NL" sz="2400" dirty="0">
                <a:solidFill>
                  <a:srgbClr val="000000"/>
                </a:solidFill>
              </a:rPr>
              <a:t>Hier worden de dilemma’s van de ouders en de meiden geplaatst die naar voren kwamen tijdens de vorige bijeenkomsten. </a:t>
            </a:r>
            <a:endParaRPr lang="nl-NL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sz="2800" dirty="0"/>
          </a:p>
        </p:txBody>
      </p:sp>
      <p:cxnSp>
        <p:nvCxnSpPr>
          <p:cNvPr id="4" name="Rechte verbindingslijn 3"/>
          <p:cNvCxnSpPr/>
          <p:nvPr/>
        </p:nvCxnSpPr>
        <p:spPr>
          <a:xfrm>
            <a:off x="107503" y="3573016"/>
            <a:ext cx="885698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492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15816" y="2789549"/>
            <a:ext cx="3312368" cy="2088232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 </a:t>
            </a:r>
            <a:br>
              <a:rPr lang="nl-NL" dirty="0"/>
            </a:br>
            <a:endParaRPr lang="nl-NL" dirty="0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478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252536" y="260648"/>
            <a:ext cx="9217024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nl-NL" sz="3100" b="1" dirty="0"/>
              <a:t>Belangrijke</a:t>
            </a:r>
            <a:r>
              <a:rPr lang="nl-NL" sz="3200" b="1" dirty="0"/>
              <a:t> tips bij rollenspel </a:t>
            </a:r>
            <a:br>
              <a:rPr lang="nl-NL" sz="3200" b="1" dirty="0"/>
            </a:br>
            <a:r>
              <a:rPr lang="nl-NL" sz="3200" b="1" dirty="0" err="1"/>
              <a:t>Önemlİ</a:t>
            </a:r>
            <a:r>
              <a:rPr lang="nl-NL" sz="3200" b="1" dirty="0"/>
              <a:t> </a:t>
            </a:r>
            <a:r>
              <a:rPr lang="nl-NL" sz="3200" b="1" dirty="0" err="1"/>
              <a:t>İp</a:t>
            </a:r>
            <a:r>
              <a:rPr lang="nl-NL" sz="3200" b="1" dirty="0"/>
              <a:t> </a:t>
            </a:r>
            <a:r>
              <a:rPr lang="nl-NL" sz="3200" b="1" dirty="0" err="1"/>
              <a:t>uçlari</a:t>
            </a:r>
            <a:r>
              <a:rPr lang="nl-NL" sz="3200" b="1" dirty="0"/>
              <a:t> rol OYUNU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653136"/>
            <a:ext cx="2532016" cy="1996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hoek 4"/>
          <p:cNvSpPr/>
          <p:nvPr/>
        </p:nvSpPr>
        <p:spPr>
          <a:xfrm>
            <a:off x="323528" y="952946"/>
            <a:ext cx="8208912" cy="5827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nl-NL" sz="2000" b="1" dirty="0">
                <a:ea typeface="Calibri"/>
                <a:cs typeface="Times New Roman"/>
              </a:rPr>
              <a:t>Argumenten aanhalen van je eigenbeleving.</a:t>
            </a:r>
            <a:br>
              <a:rPr lang="nl-NL" sz="2000" b="1" dirty="0">
                <a:ea typeface="Calibri"/>
                <a:cs typeface="Times New Roman"/>
              </a:rPr>
            </a:br>
            <a:r>
              <a:rPr lang="nl-NL" b="1" dirty="0">
                <a:ea typeface="Calibri"/>
                <a:cs typeface="Times New Roman"/>
              </a:rPr>
              <a:t>(Je eigen gevoelens, behoeften en wensen zijn belangrijk)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nl-NL" sz="2000" b="1" dirty="0">
                <a:ea typeface="Calibri"/>
                <a:cs typeface="Times New Roman"/>
              </a:rPr>
              <a:t>Goed luisteren naar de ander.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nl-NL" sz="2000" b="1" dirty="0">
                <a:ea typeface="Calibri"/>
                <a:cs typeface="Times New Roman"/>
              </a:rPr>
              <a:t>Uitleg vragen als je iets niet snapt.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nl-NL" sz="2000" b="1" dirty="0">
                <a:ea typeface="Calibri"/>
                <a:cs typeface="Times New Roman"/>
              </a:rPr>
              <a:t>Respectvol laten beleiken dat je er niet mee eens bent. 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nl-NL" sz="2000" b="1" dirty="0">
                <a:ea typeface="Calibri"/>
                <a:cs typeface="Times New Roman"/>
              </a:rPr>
              <a:t>Benoem je gevoelens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nl-NL" sz="2000" b="1" dirty="0">
              <a:ea typeface="Calibri"/>
              <a:cs typeface="Times New Roman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nl-NL" sz="2000" b="1" dirty="0" err="1">
                <a:ea typeface="Calibri"/>
                <a:cs typeface="Times New Roman"/>
              </a:rPr>
              <a:t>Kendi</a:t>
            </a:r>
            <a:r>
              <a:rPr lang="nl-NL" sz="2000" b="1" dirty="0">
                <a:ea typeface="Calibri"/>
                <a:cs typeface="Times New Roman"/>
              </a:rPr>
              <a:t> </a:t>
            </a:r>
            <a:r>
              <a:rPr lang="nl-NL" sz="2000" b="1" dirty="0" err="1">
                <a:ea typeface="Calibri"/>
                <a:cs typeface="Times New Roman"/>
              </a:rPr>
              <a:t>deneyiminden</a:t>
            </a:r>
            <a:r>
              <a:rPr lang="nl-NL" sz="2000" b="1" dirty="0">
                <a:ea typeface="Calibri"/>
                <a:cs typeface="Times New Roman"/>
              </a:rPr>
              <a:t> </a:t>
            </a:r>
            <a:r>
              <a:rPr lang="nl-NL" sz="2000" b="1" dirty="0" err="1">
                <a:ea typeface="Calibri"/>
                <a:cs typeface="Times New Roman"/>
              </a:rPr>
              <a:t>alıntılar</a:t>
            </a:r>
            <a:r>
              <a:rPr lang="nl-NL" sz="2000" b="1" dirty="0">
                <a:ea typeface="Calibri"/>
                <a:cs typeface="Times New Roman"/>
              </a:rPr>
              <a:t> </a:t>
            </a:r>
            <a:r>
              <a:rPr lang="nl-NL" sz="2000" b="1" dirty="0" err="1">
                <a:ea typeface="Calibri"/>
                <a:cs typeface="Times New Roman"/>
              </a:rPr>
              <a:t>yaparak</a:t>
            </a:r>
            <a:r>
              <a:rPr lang="nl-NL" sz="2000" b="1" dirty="0">
                <a:ea typeface="Calibri"/>
                <a:cs typeface="Times New Roman"/>
              </a:rPr>
              <a:t> </a:t>
            </a:r>
            <a:r>
              <a:rPr lang="nl-NL" sz="2000" b="1" dirty="0" err="1">
                <a:ea typeface="Calibri"/>
                <a:cs typeface="Times New Roman"/>
              </a:rPr>
              <a:t>argümanlar</a:t>
            </a:r>
            <a:r>
              <a:rPr lang="nl-NL" sz="2000" b="1" dirty="0">
                <a:ea typeface="Calibri"/>
                <a:cs typeface="Times New Roman"/>
              </a:rPr>
              <a:t> </a:t>
            </a:r>
            <a:r>
              <a:rPr lang="nl-NL" sz="2000" b="1" dirty="0" err="1">
                <a:ea typeface="Calibri"/>
                <a:cs typeface="Times New Roman"/>
              </a:rPr>
              <a:t>verin</a:t>
            </a:r>
            <a:r>
              <a:rPr lang="nl-NL" sz="2000" b="1" dirty="0">
                <a:ea typeface="Calibri"/>
                <a:cs typeface="Times New Roman"/>
              </a:rPr>
              <a:t>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b="1" dirty="0">
                <a:ea typeface="Calibri"/>
                <a:cs typeface="Times New Roman"/>
              </a:rPr>
              <a:t>        (</a:t>
            </a:r>
            <a:r>
              <a:rPr lang="nl-NL" b="1" dirty="0" err="1">
                <a:ea typeface="Calibri"/>
                <a:cs typeface="Times New Roman"/>
              </a:rPr>
              <a:t>Kendi</a:t>
            </a:r>
            <a:r>
              <a:rPr lang="nl-NL" b="1" dirty="0">
                <a:ea typeface="Calibri"/>
                <a:cs typeface="Times New Roman"/>
              </a:rPr>
              <a:t> </a:t>
            </a:r>
            <a:r>
              <a:rPr lang="nl-NL" b="1" dirty="0" err="1">
                <a:ea typeface="Calibri"/>
                <a:cs typeface="Times New Roman"/>
              </a:rPr>
              <a:t>duygun,ihtiyaçların</a:t>
            </a:r>
            <a:r>
              <a:rPr lang="nl-NL" b="1" dirty="0">
                <a:ea typeface="Calibri"/>
                <a:cs typeface="Times New Roman"/>
              </a:rPr>
              <a:t> </a:t>
            </a:r>
            <a:r>
              <a:rPr lang="nl-NL" b="1" dirty="0" err="1">
                <a:ea typeface="Calibri"/>
                <a:cs typeface="Times New Roman"/>
              </a:rPr>
              <a:t>ve</a:t>
            </a:r>
            <a:r>
              <a:rPr lang="nl-NL" b="1" dirty="0">
                <a:ea typeface="Calibri"/>
                <a:cs typeface="Times New Roman"/>
              </a:rPr>
              <a:t> </a:t>
            </a:r>
            <a:r>
              <a:rPr lang="nl-NL" b="1" dirty="0" err="1">
                <a:ea typeface="Calibri"/>
                <a:cs typeface="Times New Roman"/>
              </a:rPr>
              <a:t>dileklerın</a:t>
            </a:r>
            <a:r>
              <a:rPr lang="nl-NL" b="1" dirty="0">
                <a:ea typeface="Calibri"/>
                <a:cs typeface="Times New Roman"/>
              </a:rPr>
              <a:t> </a:t>
            </a:r>
            <a:r>
              <a:rPr lang="nl-NL" b="1" dirty="0" err="1">
                <a:ea typeface="Calibri"/>
                <a:cs typeface="Times New Roman"/>
              </a:rPr>
              <a:t>önemli</a:t>
            </a:r>
            <a:r>
              <a:rPr lang="nl-NL" b="1" dirty="0">
                <a:ea typeface="Calibri"/>
                <a:cs typeface="Times New Roman"/>
              </a:rPr>
              <a:t>)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nl-NL" sz="2000" b="1" dirty="0" err="1">
                <a:ea typeface="Calibri"/>
                <a:cs typeface="Times New Roman"/>
              </a:rPr>
              <a:t>Diğer</a:t>
            </a:r>
            <a:r>
              <a:rPr lang="nl-NL" sz="2000" b="1" dirty="0">
                <a:ea typeface="Calibri"/>
                <a:cs typeface="Times New Roman"/>
              </a:rPr>
              <a:t> </a:t>
            </a:r>
            <a:r>
              <a:rPr lang="nl-NL" sz="2000" b="1" dirty="0" err="1">
                <a:ea typeface="Calibri"/>
                <a:cs typeface="Times New Roman"/>
              </a:rPr>
              <a:t>kişiyi</a:t>
            </a:r>
            <a:r>
              <a:rPr lang="nl-NL" sz="2000" b="1" dirty="0">
                <a:ea typeface="Calibri"/>
                <a:cs typeface="Times New Roman"/>
              </a:rPr>
              <a:t> </a:t>
            </a:r>
            <a:r>
              <a:rPr lang="nl-NL" sz="2000" b="1" dirty="0" err="1">
                <a:ea typeface="Calibri"/>
                <a:cs typeface="Times New Roman"/>
              </a:rPr>
              <a:t>dikkatle</a:t>
            </a:r>
            <a:r>
              <a:rPr lang="nl-NL" sz="2000" b="1" dirty="0">
                <a:ea typeface="Calibri"/>
                <a:cs typeface="Times New Roman"/>
              </a:rPr>
              <a:t> </a:t>
            </a:r>
            <a:r>
              <a:rPr lang="nl-NL" sz="2000" b="1" dirty="0" err="1">
                <a:ea typeface="Calibri"/>
                <a:cs typeface="Times New Roman"/>
              </a:rPr>
              <a:t>dinleyin</a:t>
            </a:r>
            <a:r>
              <a:rPr lang="nl-NL" sz="2000" b="1" dirty="0">
                <a:ea typeface="Calibri"/>
                <a:cs typeface="Times New Roman"/>
              </a:rPr>
              <a:t>.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nl-NL" sz="2000" b="1" dirty="0" err="1">
                <a:ea typeface="Calibri"/>
                <a:cs typeface="Times New Roman"/>
              </a:rPr>
              <a:t>Bir</a:t>
            </a:r>
            <a:r>
              <a:rPr lang="nl-NL" sz="2000" b="1" dirty="0">
                <a:ea typeface="Calibri"/>
                <a:cs typeface="Times New Roman"/>
              </a:rPr>
              <a:t> </a:t>
            </a:r>
            <a:r>
              <a:rPr lang="nl-NL" sz="2000" b="1" dirty="0" err="1">
                <a:ea typeface="Calibri"/>
                <a:cs typeface="Times New Roman"/>
              </a:rPr>
              <a:t>şey</a:t>
            </a:r>
            <a:r>
              <a:rPr lang="nl-NL" sz="2000" b="1" dirty="0">
                <a:ea typeface="Calibri"/>
                <a:cs typeface="Times New Roman"/>
              </a:rPr>
              <a:t> </a:t>
            </a:r>
            <a:r>
              <a:rPr lang="nl-NL" sz="2000" b="1" dirty="0" err="1">
                <a:ea typeface="Calibri"/>
                <a:cs typeface="Times New Roman"/>
              </a:rPr>
              <a:t>anlamıyorsanız</a:t>
            </a:r>
            <a:r>
              <a:rPr lang="nl-NL" sz="2000" b="1" dirty="0">
                <a:ea typeface="Calibri"/>
                <a:cs typeface="Times New Roman"/>
              </a:rPr>
              <a:t> </a:t>
            </a:r>
            <a:r>
              <a:rPr lang="nl-NL" sz="2000" b="1" dirty="0" err="1">
                <a:ea typeface="Calibri"/>
                <a:cs typeface="Times New Roman"/>
              </a:rPr>
              <a:t>açıklama</a:t>
            </a:r>
            <a:r>
              <a:rPr lang="nl-NL" sz="2000" b="1" dirty="0">
                <a:ea typeface="Calibri"/>
                <a:cs typeface="Times New Roman"/>
              </a:rPr>
              <a:t> </a:t>
            </a:r>
            <a:r>
              <a:rPr lang="nl-NL" sz="2000" b="1" dirty="0" err="1">
                <a:ea typeface="Calibri"/>
                <a:cs typeface="Times New Roman"/>
              </a:rPr>
              <a:t>isteyin</a:t>
            </a:r>
            <a:r>
              <a:rPr lang="nl-NL" sz="2000" b="1" dirty="0">
                <a:ea typeface="Calibri"/>
                <a:cs typeface="Times New Roman"/>
              </a:rPr>
              <a:t>.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nl-NL" sz="2000" b="1" dirty="0" err="1">
                <a:ea typeface="Calibri"/>
                <a:cs typeface="Times New Roman"/>
              </a:rPr>
              <a:t>Ona</a:t>
            </a:r>
            <a:r>
              <a:rPr lang="nl-NL" sz="2000" b="1" dirty="0">
                <a:ea typeface="Calibri"/>
                <a:cs typeface="Times New Roman"/>
              </a:rPr>
              <a:t> </a:t>
            </a:r>
            <a:r>
              <a:rPr lang="nl-NL" sz="2000" b="1" dirty="0" err="1">
                <a:ea typeface="Calibri"/>
                <a:cs typeface="Times New Roman"/>
              </a:rPr>
              <a:t>katılıp</a:t>
            </a:r>
            <a:r>
              <a:rPr lang="nl-NL" sz="2000" b="1" dirty="0">
                <a:ea typeface="Calibri"/>
                <a:cs typeface="Times New Roman"/>
              </a:rPr>
              <a:t> </a:t>
            </a:r>
            <a:r>
              <a:rPr lang="nl-NL" sz="2000" b="1" dirty="0" err="1">
                <a:ea typeface="Calibri"/>
                <a:cs typeface="Times New Roman"/>
              </a:rPr>
              <a:t>katılmadığınızı</a:t>
            </a:r>
            <a:r>
              <a:rPr lang="nl-NL" sz="2000" b="1" dirty="0">
                <a:ea typeface="Calibri"/>
                <a:cs typeface="Times New Roman"/>
              </a:rPr>
              <a:t> </a:t>
            </a:r>
            <a:r>
              <a:rPr lang="nl-NL" sz="2000" b="1" dirty="0" err="1">
                <a:ea typeface="Calibri"/>
                <a:cs typeface="Times New Roman"/>
              </a:rPr>
              <a:t>saygıyla</a:t>
            </a:r>
            <a:r>
              <a:rPr lang="nl-NL" sz="2000" b="1" dirty="0">
                <a:ea typeface="Calibri"/>
                <a:cs typeface="Times New Roman"/>
              </a:rPr>
              <a:t> belli </a:t>
            </a:r>
            <a:r>
              <a:rPr lang="nl-NL" sz="2000" b="1" dirty="0" err="1">
                <a:ea typeface="Calibri"/>
                <a:cs typeface="Times New Roman"/>
              </a:rPr>
              <a:t>edin</a:t>
            </a:r>
            <a:r>
              <a:rPr lang="nl-NL" sz="2000" b="1" dirty="0">
                <a:ea typeface="Calibri"/>
                <a:cs typeface="Times New Roman"/>
              </a:rPr>
              <a:t>.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nl-NL" sz="2000" b="1" dirty="0" err="1">
                <a:ea typeface="Calibri"/>
                <a:cs typeface="Times New Roman"/>
              </a:rPr>
              <a:t>Duygularınızı</a:t>
            </a:r>
            <a:r>
              <a:rPr lang="nl-NL" sz="2000" b="1" dirty="0">
                <a:ea typeface="Calibri"/>
                <a:cs typeface="Times New Roman"/>
              </a:rPr>
              <a:t> </a:t>
            </a:r>
            <a:r>
              <a:rPr lang="nl-NL" sz="2000" b="1" dirty="0" err="1">
                <a:ea typeface="Calibri"/>
                <a:cs typeface="Times New Roman"/>
              </a:rPr>
              <a:t>vurgulayın</a:t>
            </a:r>
            <a:r>
              <a:rPr lang="nl-NL" sz="2000" b="1" dirty="0">
                <a:ea typeface="Calibri"/>
                <a:cs typeface="Times New Roman"/>
              </a:rPr>
              <a:t>.</a:t>
            </a:r>
            <a:endParaRPr lang="nl-NL" sz="2000" b="1" dirty="0">
              <a:effectLst/>
              <a:ea typeface="Calibri"/>
              <a:cs typeface="Times New Roman"/>
            </a:endParaRPr>
          </a:p>
        </p:txBody>
      </p:sp>
      <p:cxnSp>
        <p:nvCxnSpPr>
          <p:cNvPr id="6" name="Rechte verbindingslijn 5"/>
          <p:cNvCxnSpPr/>
          <p:nvPr/>
        </p:nvCxnSpPr>
        <p:spPr>
          <a:xfrm>
            <a:off x="119241" y="3625472"/>
            <a:ext cx="885698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695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75240" cy="792088"/>
          </a:xfrm>
        </p:spPr>
        <p:txBody>
          <a:bodyPr/>
          <a:lstStyle/>
          <a:p>
            <a:pPr algn="ctr"/>
            <a:r>
              <a:rPr lang="nl-NL" dirty="0">
                <a:solidFill>
                  <a:srgbClr val="C00000"/>
                </a:solidFill>
              </a:rPr>
              <a:t>rollenspel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304" y="232384"/>
            <a:ext cx="2409714" cy="190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hoek 2"/>
          <p:cNvSpPr/>
          <p:nvPr/>
        </p:nvSpPr>
        <p:spPr>
          <a:xfrm>
            <a:off x="166519" y="2132856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</a:rPr>
              <a:t>Ayşe</a:t>
            </a:r>
            <a:r>
              <a:rPr lang="nl-NL" sz="2800" b="1" dirty="0">
                <a:solidFill>
                  <a:srgbClr val="0000CC"/>
                </a:solidFill>
                <a:latin typeface="Calibri" panose="020F0502020204030204" pitchFamily="34" charset="0"/>
              </a:rPr>
              <a:t>, </a:t>
            </a:r>
            <a:r>
              <a:rPr lang="nl-NL" sz="2800" b="1" dirty="0" err="1">
                <a:solidFill>
                  <a:srgbClr val="0000CC"/>
                </a:solidFill>
                <a:latin typeface="Calibri" panose="020F0502020204030204" pitchFamily="34" charset="0"/>
              </a:rPr>
              <a:t>ertesi</a:t>
            </a:r>
            <a:r>
              <a:rPr lang="nl-NL" sz="2800" b="1" dirty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r>
              <a:rPr lang="nl-NL" sz="2800" b="1" dirty="0" err="1">
                <a:solidFill>
                  <a:srgbClr val="0000CC"/>
                </a:solidFill>
                <a:latin typeface="Calibri" panose="020F0502020204030204" pitchFamily="34" charset="0"/>
              </a:rPr>
              <a:t>gün</a:t>
            </a:r>
            <a:r>
              <a:rPr lang="nl-NL" sz="2800" b="1" dirty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r>
              <a:rPr lang="nl-NL" sz="2800" b="1" dirty="0" err="1">
                <a:solidFill>
                  <a:srgbClr val="0000CC"/>
                </a:solidFill>
                <a:latin typeface="Calibri" panose="020F0502020204030204" pitchFamily="34" charset="0"/>
              </a:rPr>
              <a:t>okuldan</a:t>
            </a:r>
            <a:r>
              <a:rPr lang="nl-NL" sz="2800" b="1" dirty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r>
              <a:rPr lang="nl-NL" sz="2800" b="1" dirty="0" err="1">
                <a:solidFill>
                  <a:srgbClr val="0000CC"/>
                </a:solidFill>
                <a:latin typeface="Calibri" panose="020F0502020204030204" pitchFamily="34" charset="0"/>
              </a:rPr>
              <a:t>sonra</a:t>
            </a:r>
            <a:r>
              <a:rPr lang="nl-NL" sz="2800" b="1" dirty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r>
              <a:rPr lang="nl-NL" sz="2800" b="1" dirty="0" err="1">
                <a:solidFill>
                  <a:srgbClr val="0000CC"/>
                </a:solidFill>
                <a:latin typeface="Calibri" panose="020F0502020204030204" pitchFamily="34" charset="0"/>
              </a:rPr>
              <a:t>arkadaşları</a:t>
            </a:r>
            <a:r>
              <a:rPr lang="nl-NL" sz="2800" b="1" dirty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r>
              <a:rPr lang="nl-NL" sz="2800" b="1" dirty="0" err="1">
                <a:solidFill>
                  <a:srgbClr val="0000CC"/>
                </a:solidFill>
                <a:latin typeface="Calibri" panose="020F0502020204030204" pitchFamily="34" charset="0"/>
              </a:rPr>
              <a:t>ile</a:t>
            </a:r>
            <a:r>
              <a:rPr lang="nl-NL" sz="2800" b="1" dirty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r>
              <a:rPr lang="nl-NL" sz="2800" b="1" dirty="0" err="1">
                <a:solidFill>
                  <a:srgbClr val="0000CC"/>
                </a:solidFill>
                <a:latin typeface="Calibri" panose="020F0502020204030204" pitchFamily="34" charset="0"/>
              </a:rPr>
              <a:t>gezmek</a:t>
            </a:r>
            <a:r>
              <a:rPr lang="nl-NL" sz="2800" b="1" dirty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r>
              <a:rPr lang="nl-NL" sz="2800" b="1" dirty="0" err="1">
                <a:solidFill>
                  <a:srgbClr val="0000CC"/>
                </a:solidFill>
                <a:latin typeface="Calibri" panose="020F0502020204030204" pitchFamily="34" charset="0"/>
              </a:rPr>
              <a:t>ve</a:t>
            </a:r>
            <a:r>
              <a:rPr lang="nl-NL" sz="2800" b="1" dirty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r>
              <a:rPr lang="nl-NL" sz="2800" b="1" dirty="0" err="1">
                <a:solidFill>
                  <a:srgbClr val="0000CC"/>
                </a:solidFill>
                <a:latin typeface="Calibri" panose="020F0502020204030204" pitchFamily="34" charset="0"/>
              </a:rPr>
              <a:t>akşamda</a:t>
            </a:r>
            <a:r>
              <a:rPr lang="nl-NL" sz="2800" b="1" dirty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r>
              <a:rPr lang="nl-NL" sz="2800" b="1" dirty="0" err="1">
                <a:solidFill>
                  <a:srgbClr val="0000CC"/>
                </a:solidFill>
                <a:latin typeface="Calibri" panose="020F0502020204030204" pitchFamily="34" charset="0"/>
              </a:rPr>
              <a:t>sinemaya</a:t>
            </a:r>
            <a:r>
              <a:rPr lang="nl-NL" sz="2800" b="1" dirty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r>
              <a:rPr lang="nl-NL" sz="2800" b="1" dirty="0" err="1">
                <a:solidFill>
                  <a:srgbClr val="0000CC"/>
                </a:solidFill>
                <a:latin typeface="Calibri" panose="020F0502020204030204" pitchFamily="34" charset="0"/>
              </a:rPr>
              <a:t>gitmek</a:t>
            </a:r>
            <a:r>
              <a:rPr lang="nl-NL" sz="2800" b="1" dirty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r>
              <a:rPr lang="nl-NL" sz="2800" b="1" dirty="0" err="1">
                <a:solidFill>
                  <a:srgbClr val="0000CC"/>
                </a:solidFill>
                <a:latin typeface="Calibri" panose="020F0502020204030204" pitchFamily="34" charset="0"/>
              </a:rPr>
              <a:t>istiyor</a:t>
            </a:r>
            <a:r>
              <a:rPr lang="nl-NL" sz="2800" b="1" dirty="0">
                <a:solidFill>
                  <a:srgbClr val="0000CC"/>
                </a:solidFill>
                <a:latin typeface="Calibri" panose="020F0502020204030204" pitchFamily="34" charset="0"/>
              </a:rPr>
              <a:t>. </a:t>
            </a:r>
            <a:r>
              <a:rPr lang="nl-NL" sz="2800" b="1" dirty="0" err="1">
                <a:solidFill>
                  <a:srgbClr val="0000CC"/>
                </a:solidFill>
                <a:latin typeface="Calibri" panose="020F0502020204030204" pitchFamily="34" charset="0"/>
              </a:rPr>
              <a:t>Gece</a:t>
            </a:r>
            <a:r>
              <a:rPr lang="nl-NL" sz="2800" b="1" dirty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r>
              <a:rPr lang="nl-NL" sz="2800" b="1" dirty="0" err="1">
                <a:solidFill>
                  <a:srgbClr val="0000CC"/>
                </a:solidFill>
                <a:latin typeface="Calibri" panose="020F0502020204030204" pitchFamily="34" charset="0"/>
              </a:rPr>
              <a:t>yarısı</a:t>
            </a:r>
            <a:r>
              <a:rPr lang="nl-NL" sz="2800" b="1" dirty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r>
              <a:rPr lang="nl-NL" sz="2800" b="1" dirty="0" err="1">
                <a:solidFill>
                  <a:srgbClr val="0000CC"/>
                </a:solidFill>
                <a:latin typeface="Calibri" panose="020F0502020204030204" pitchFamily="34" charset="0"/>
              </a:rPr>
              <a:t>saat</a:t>
            </a:r>
            <a:r>
              <a:rPr lang="nl-NL" sz="2800" b="1" dirty="0">
                <a:solidFill>
                  <a:srgbClr val="0000CC"/>
                </a:solidFill>
                <a:latin typeface="Calibri" panose="020F0502020204030204" pitchFamily="34" charset="0"/>
              </a:rPr>
              <a:t> 12 de </a:t>
            </a:r>
            <a:r>
              <a:rPr lang="nl-NL" sz="2800" b="1" dirty="0" err="1">
                <a:solidFill>
                  <a:srgbClr val="0000CC"/>
                </a:solidFill>
                <a:latin typeface="Calibri" panose="020F0502020204030204" pitchFamily="34" charset="0"/>
              </a:rPr>
              <a:t>evde</a:t>
            </a:r>
            <a:r>
              <a:rPr lang="nl-NL" sz="2800" b="1" dirty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r>
              <a:rPr lang="nl-NL" sz="2800" b="1" dirty="0" err="1">
                <a:solidFill>
                  <a:srgbClr val="0000CC"/>
                </a:solidFill>
                <a:latin typeface="Calibri" panose="020F0502020204030204" pitchFamily="34" charset="0"/>
              </a:rPr>
              <a:t>olacağına</a:t>
            </a:r>
            <a:r>
              <a:rPr lang="nl-NL" sz="2800" b="1" dirty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r>
              <a:rPr lang="nl-NL" sz="2800" b="1" dirty="0" err="1">
                <a:solidFill>
                  <a:srgbClr val="0000CC"/>
                </a:solidFill>
                <a:latin typeface="Calibri" panose="020F0502020204030204" pitchFamily="34" charset="0"/>
              </a:rPr>
              <a:t>annesine</a:t>
            </a:r>
            <a:r>
              <a:rPr lang="nl-NL" sz="2800" b="1" dirty="0">
                <a:solidFill>
                  <a:srgbClr val="0000CC"/>
                </a:solidFill>
                <a:latin typeface="Calibri" panose="020F0502020204030204" pitchFamily="34" charset="0"/>
              </a:rPr>
              <a:t>\</a:t>
            </a:r>
            <a:r>
              <a:rPr lang="nl-NL" sz="2800" b="1" dirty="0" err="1">
                <a:solidFill>
                  <a:srgbClr val="0000CC"/>
                </a:solidFill>
                <a:latin typeface="Calibri" panose="020F0502020204030204" pitchFamily="34" charset="0"/>
              </a:rPr>
              <a:t>babasına</a:t>
            </a:r>
            <a:r>
              <a:rPr lang="nl-NL" sz="2800" b="1" dirty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r>
              <a:rPr lang="nl-NL" sz="2800" b="1" dirty="0" err="1">
                <a:solidFill>
                  <a:srgbClr val="0000CC"/>
                </a:solidFill>
                <a:latin typeface="Calibri" panose="020F0502020204030204" pitchFamily="34" charset="0"/>
              </a:rPr>
              <a:t>söz</a:t>
            </a:r>
            <a:r>
              <a:rPr lang="nl-NL" sz="2800" b="1" dirty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r>
              <a:rPr lang="nl-NL" sz="2800" b="1" dirty="0" err="1">
                <a:solidFill>
                  <a:srgbClr val="0000CC"/>
                </a:solidFill>
                <a:latin typeface="Calibri" panose="020F0502020204030204" pitchFamily="34" charset="0"/>
              </a:rPr>
              <a:t>veriyor</a:t>
            </a:r>
            <a:r>
              <a:rPr lang="nl-NL" sz="2800" b="1" dirty="0">
                <a:solidFill>
                  <a:srgbClr val="0000CC"/>
                </a:solidFill>
                <a:latin typeface="Calibri" panose="020F0502020204030204" pitchFamily="34" charset="0"/>
              </a:rPr>
              <a:t>. </a:t>
            </a:r>
          </a:p>
          <a:p>
            <a:br>
              <a:rPr lang="nl-NL" sz="2800" b="1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nl-NL" sz="28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Kızlar</a:t>
            </a:r>
            <a:r>
              <a:rPr lang="nl-NL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nl-NL" sz="28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anne</a:t>
            </a:r>
            <a:r>
              <a:rPr lang="nl-NL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 \ </a:t>
            </a:r>
            <a:r>
              <a:rPr lang="nl-NL" sz="28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babalarını</a:t>
            </a:r>
            <a:r>
              <a:rPr lang="nl-NL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nl-NL" sz="28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arkadasları</a:t>
            </a:r>
            <a:r>
              <a:rPr lang="nl-NL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nl-NL" sz="28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ile</a:t>
            </a:r>
            <a:r>
              <a:rPr lang="nl-NL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nl-NL" sz="28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çıkmaya</a:t>
            </a:r>
            <a:r>
              <a:rPr lang="nl-NL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nl-NL" sz="28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ikna</a:t>
            </a:r>
            <a:r>
              <a:rPr lang="nl-NL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nl-NL" sz="28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etmeye</a:t>
            </a:r>
            <a:r>
              <a:rPr lang="nl-NL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nl-NL" sz="28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çalışacak</a:t>
            </a:r>
            <a:r>
              <a:rPr lang="nl-NL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. </a:t>
            </a:r>
          </a:p>
          <a:p>
            <a:br>
              <a:rPr lang="nl-NL" sz="2800" b="1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nl-NL" sz="2800" b="1" dirty="0">
                <a:latin typeface="Calibri" panose="020F0502020204030204" pitchFamily="34" charset="0"/>
              </a:rPr>
              <a:t>Anne \ </a:t>
            </a:r>
            <a:r>
              <a:rPr lang="nl-NL" sz="2800" b="1" dirty="0" err="1">
                <a:latin typeface="Calibri" panose="020F0502020204030204" pitchFamily="34" charset="0"/>
              </a:rPr>
              <a:t>babalar</a:t>
            </a:r>
            <a:r>
              <a:rPr lang="nl-NL" sz="2800" b="1" dirty="0">
                <a:latin typeface="Calibri" panose="020F0502020204030204" pitchFamily="34" charset="0"/>
              </a:rPr>
              <a:t> da </a:t>
            </a:r>
            <a:r>
              <a:rPr lang="nl-NL" sz="2800" b="1" dirty="0" err="1">
                <a:latin typeface="Calibri" panose="020F0502020204030204" pitchFamily="34" charset="0"/>
              </a:rPr>
              <a:t>kızlarının</a:t>
            </a:r>
            <a:r>
              <a:rPr lang="nl-NL" sz="2800" dirty="0">
                <a:latin typeface="Calibri" panose="020F0502020204030204" pitchFamily="34" charset="0"/>
              </a:rPr>
              <a:t> </a:t>
            </a:r>
            <a:r>
              <a:rPr lang="nl-NL" sz="2800" b="1" dirty="0" err="1">
                <a:latin typeface="Calibri" panose="020F0502020204030204" pitchFamily="34" charset="0"/>
              </a:rPr>
              <a:t>çıkmaması</a:t>
            </a:r>
            <a:r>
              <a:rPr lang="nl-NL" sz="2800" b="1" dirty="0">
                <a:latin typeface="Calibri" panose="020F0502020204030204" pitchFamily="34" charset="0"/>
              </a:rPr>
              <a:t> </a:t>
            </a:r>
            <a:r>
              <a:rPr lang="nl-NL" sz="2800" b="1" dirty="0" err="1">
                <a:latin typeface="Calibri" panose="020F0502020204030204" pitchFamily="34" charset="0"/>
              </a:rPr>
              <a:t>için</a:t>
            </a:r>
            <a:r>
              <a:rPr lang="nl-NL" sz="2800" b="1" dirty="0">
                <a:latin typeface="Calibri" panose="020F0502020204030204" pitchFamily="34" charset="0"/>
              </a:rPr>
              <a:t> </a:t>
            </a:r>
            <a:r>
              <a:rPr lang="nl-NL" sz="2800" b="1" dirty="0" err="1">
                <a:latin typeface="Calibri" panose="020F0502020204030204" pitchFamily="34" charset="0"/>
              </a:rPr>
              <a:t>gerekçeler</a:t>
            </a:r>
            <a:r>
              <a:rPr lang="nl-NL" sz="2800" b="1" dirty="0">
                <a:latin typeface="Calibri" panose="020F0502020204030204" pitchFamily="34" charset="0"/>
              </a:rPr>
              <a:t> </a:t>
            </a:r>
            <a:r>
              <a:rPr lang="nl-NL" sz="2800" b="1" dirty="0" err="1">
                <a:latin typeface="Calibri" panose="020F0502020204030204" pitchFamily="34" charset="0"/>
              </a:rPr>
              <a:t>belirtecekler</a:t>
            </a:r>
            <a:r>
              <a:rPr lang="nl-NL" sz="2800" b="1" dirty="0">
                <a:latin typeface="Calibri" panose="020F0502020204030204" pitchFamily="34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98926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8342" y="14463"/>
            <a:ext cx="8496944" cy="1080120"/>
          </a:xfrm>
        </p:spPr>
        <p:txBody>
          <a:bodyPr>
            <a:normAutofit/>
          </a:bodyPr>
          <a:lstStyle/>
          <a:p>
            <a:pPr algn="ctr"/>
            <a:r>
              <a:rPr lang="nl-NL" sz="2800" b="1" dirty="0"/>
              <a:t>Nabespreking </a:t>
            </a:r>
            <a:br>
              <a:rPr lang="nl-NL" sz="2800" b="1" dirty="0"/>
            </a:br>
            <a:r>
              <a:rPr lang="nl-NL" sz="2800" b="1" dirty="0" err="1"/>
              <a:t>Oyunu</a:t>
            </a:r>
            <a:r>
              <a:rPr lang="nl-NL" sz="2800" b="1" dirty="0"/>
              <a:t> </a:t>
            </a:r>
            <a:r>
              <a:rPr lang="nl-NL" sz="2800" b="1" dirty="0" err="1"/>
              <a:t>degerlendİrme</a:t>
            </a:r>
            <a:r>
              <a:rPr lang="nl-NL" sz="2800" b="1" dirty="0"/>
              <a:t>  </a:t>
            </a:r>
            <a:endParaRPr lang="nl-NL" sz="2800" dirty="0"/>
          </a:p>
        </p:txBody>
      </p:sp>
      <p:sp>
        <p:nvSpPr>
          <p:cNvPr id="5" name="Rechthoek 4"/>
          <p:cNvSpPr/>
          <p:nvPr/>
        </p:nvSpPr>
        <p:spPr>
          <a:xfrm>
            <a:off x="0" y="1268760"/>
            <a:ext cx="9117251" cy="2614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sz="2400" b="1" dirty="0">
                <a:ea typeface="Calibri"/>
                <a:cs typeface="Times New Roman"/>
              </a:rPr>
              <a:t>Wat viel je op? / </a:t>
            </a:r>
            <a:r>
              <a:rPr lang="nl-NL" sz="2400" b="1" dirty="0" err="1">
                <a:solidFill>
                  <a:srgbClr val="0000CC"/>
                </a:solidFill>
              </a:rPr>
              <a:t>Nelerin</a:t>
            </a:r>
            <a:r>
              <a:rPr lang="nl-NL" sz="2400" b="1" dirty="0">
                <a:solidFill>
                  <a:srgbClr val="0000CC"/>
                </a:solidFill>
              </a:rPr>
              <a:t> </a:t>
            </a:r>
            <a:r>
              <a:rPr lang="nl-NL" sz="2400" b="1" dirty="0" err="1">
                <a:solidFill>
                  <a:srgbClr val="0000CC"/>
                </a:solidFill>
              </a:rPr>
              <a:t>farkına</a:t>
            </a:r>
            <a:r>
              <a:rPr lang="nl-NL" sz="2400" b="1" dirty="0">
                <a:solidFill>
                  <a:srgbClr val="0000CC"/>
                </a:solidFill>
              </a:rPr>
              <a:t> </a:t>
            </a:r>
            <a:r>
              <a:rPr lang="nl-NL" sz="2400" b="1" dirty="0" err="1">
                <a:solidFill>
                  <a:srgbClr val="0000CC"/>
                </a:solidFill>
              </a:rPr>
              <a:t>vardın</a:t>
            </a:r>
            <a:r>
              <a:rPr lang="nl-NL" sz="2400" b="1" dirty="0">
                <a:solidFill>
                  <a:srgbClr val="0000CC"/>
                </a:solidFill>
              </a:rPr>
              <a:t>?</a:t>
            </a:r>
            <a:endParaRPr lang="nl-NL" sz="2400" b="1" dirty="0">
              <a:solidFill>
                <a:srgbClr val="0000CC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sz="2400" b="1" dirty="0">
                <a:ea typeface="Calibri"/>
                <a:cs typeface="Times New Roman"/>
              </a:rPr>
              <a:t>Wat vond je goed gaan? / </a:t>
            </a:r>
            <a:r>
              <a:rPr lang="nl-NL" sz="2400" b="1" dirty="0" err="1">
                <a:solidFill>
                  <a:srgbClr val="0000CC"/>
                </a:solidFill>
                <a:ea typeface="Calibri"/>
                <a:cs typeface="Times New Roman"/>
              </a:rPr>
              <a:t>Yolunda</a:t>
            </a:r>
            <a:r>
              <a:rPr lang="nl-NL" sz="2400" b="1" dirty="0">
                <a:solidFill>
                  <a:srgbClr val="0000CC"/>
                </a:solidFill>
                <a:ea typeface="Calibri"/>
                <a:cs typeface="Times New Roman"/>
              </a:rPr>
              <a:t> </a:t>
            </a:r>
            <a:r>
              <a:rPr lang="nl-NL" sz="2400" b="1" dirty="0" err="1">
                <a:solidFill>
                  <a:srgbClr val="0000CC"/>
                </a:solidFill>
                <a:ea typeface="Calibri"/>
                <a:cs typeface="Times New Roman"/>
              </a:rPr>
              <a:t>giden</a:t>
            </a:r>
            <a:r>
              <a:rPr lang="nl-NL" sz="2400" b="1" dirty="0">
                <a:solidFill>
                  <a:srgbClr val="0000CC"/>
                </a:solidFill>
                <a:ea typeface="Calibri"/>
                <a:cs typeface="Times New Roman"/>
              </a:rPr>
              <a:t> </a:t>
            </a:r>
            <a:r>
              <a:rPr lang="nl-NL" sz="2400" b="1" dirty="0" err="1">
                <a:solidFill>
                  <a:srgbClr val="0000CC"/>
                </a:solidFill>
                <a:ea typeface="Calibri"/>
                <a:cs typeface="Times New Roman"/>
              </a:rPr>
              <a:t>şeyler</a:t>
            </a:r>
            <a:r>
              <a:rPr lang="nl-NL" sz="2400" b="1" dirty="0">
                <a:solidFill>
                  <a:srgbClr val="0000CC"/>
                </a:solidFill>
                <a:ea typeface="Calibri"/>
                <a:cs typeface="Times New Roman"/>
              </a:rPr>
              <a:t> </a:t>
            </a:r>
            <a:r>
              <a:rPr lang="nl-NL" sz="2400" b="1" dirty="0" err="1">
                <a:solidFill>
                  <a:srgbClr val="0000CC"/>
                </a:solidFill>
                <a:ea typeface="Calibri"/>
                <a:cs typeface="Times New Roman"/>
              </a:rPr>
              <a:t>nelerdi</a:t>
            </a:r>
            <a:r>
              <a:rPr lang="nl-NL" sz="2400" b="1" dirty="0">
                <a:solidFill>
                  <a:srgbClr val="0000CC"/>
                </a:solidFill>
                <a:ea typeface="Calibri"/>
                <a:cs typeface="Times New Roman"/>
              </a:rPr>
              <a:t>?</a:t>
            </a:r>
            <a:br>
              <a:rPr lang="nl-NL" sz="2400" b="1" dirty="0">
                <a:solidFill>
                  <a:srgbClr val="0000CC"/>
                </a:solidFill>
                <a:ea typeface="Calibri"/>
                <a:cs typeface="Times New Roman"/>
              </a:rPr>
            </a:br>
            <a:r>
              <a:rPr lang="nl-NL" sz="2400" b="1" dirty="0">
                <a:ea typeface="Calibri"/>
                <a:cs typeface="Times New Roman"/>
              </a:rPr>
              <a:t>Wat zou je anders doen? / </a:t>
            </a:r>
            <a:r>
              <a:rPr lang="fi-FI" sz="2400" b="1" dirty="0">
                <a:solidFill>
                  <a:srgbClr val="0000CC"/>
                </a:solidFill>
                <a:ea typeface="Calibri"/>
                <a:cs typeface="Times New Roman"/>
              </a:rPr>
              <a:t>Sen olsan neleri farklı yapardın?</a:t>
            </a:r>
            <a:endParaRPr lang="nl-NL" sz="2400" b="1" dirty="0">
              <a:solidFill>
                <a:srgbClr val="0000CC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br>
              <a:rPr lang="fi-FI" sz="2800" b="1" dirty="0">
                <a:solidFill>
                  <a:srgbClr val="0000CC"/>
                </a:solidFill>
                <a:latin typeface="Calibri" panose="020F0502020204030204" pitchFamily="34" charset="0"/>
                <a:ea typeface="Calibri"/>
                <a:cs typeface="Times New Roman"/>
              </a:rPr>
            </a:br>
            <a:r>
              <a:rPr lang="fi-FI" sz="2800" b="1" dirty="0">
                <a:solidFill>
                  <a:srgbClr val="0000CC"/>
                </a:solidFill>
                <a:latin typeface="Calibri" panose="020F0502020204030204" pitchFamily="34" charset="0"/>
                <a:ea typeface="Calibri"/>
                <a:cs typeface="Times New Roman"/>
              </a:rPr>
              <a:t>                                               </a:t>
            </a:r>
            <a:endParaRPr lang="nl-NL" sz="2800" b="1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61874"/>
            <a:ext cx="5256584" cy="3756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94636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eel">
  <a:themeElements>
    <a:clrScheme name="Essentiee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e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ee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46f91b16-7e43-40ed-9f19-6dfef78ab16e">Concept</Status>
    <TaxCatchAll xmlns="174e17e1-2412-4894-a7a1-b61baf438233" xsi:nil="true"/>
    <lcf76f155ced4ddcb4097134ff3c332f xmlns="46f91b16-7e43-40ed-9f19-6dfef78ab16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6E494EF6D36F4087DA9343752A7D67" ma:contentTypeVersion="14" ma:contentTypeDescription="Een nieuw document maken." ma:contentTypeScope="" ma:versionID="5f95ff7a70edf1c791d9a9b3f2434221">
  <xsd:schema xmlns:xsd="http://www.w3.org/2001/XMLSchema" xmlns:xs="http://www.w3.org/2001/XMLSchema" xmlns:p="http://schemas.microsoft.com/office/2006/metadata/properties" xmlns:ns2="46f91b16-7e43-40ed-9f19-6dfef78ab16e" xmlns:ns3="174e17e1-2412-4894-a7a1-b61baf438233" targetNamespace="http://schemas.microsoft.com/office/2006/metadata/properties" ma:root="true" ma:fieldsID="6ddc7cd02964f89e19d4e52ea7cf6438" ns2:_="" ns3:_="">
    <xsd:import namespace="46f91b16-7e43-40ed-9f19-6dfef78ab16e"/>
    <xsd:import namespace="174e17e1-2412-4894-a7a1-b61baf438233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f91b16-7e43-40ed-9f19-6dfef78ab16e" elementFormDefault="qualified">
    <xsd:import namespace="http://schemas.microsoft.com/office/2006/documentManagement/types"/>
    <xsd:import namespace="http://schemas.microsoft.com/office/infopath/2007/PartnerControls"/>
    <xsd:element name="Status" ma:index="8" nillable="true" ma:displayName="Status" ma:format="Dropdown" ma:internalName="Status">
      <xsd:simpleType>
        <xsd:restriction base="dms:Choice">
          <xsd:enumeration value="Voltooid"/>
          <xsd:enumeration value="Afgewezen / Gestopt"/>
          <xsd:enumeration value="Onbekend / n.v.t.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Afbeeldingtags" ma:readOnly="false" ma:fieldId="{5cf76f15-5ced-4ddc-b409-7134ff3c332f}" ma:taxonomyMulti="true" ma:sspId="cfe27688-f39b-4ef9-a621-74b7e348de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4e17e1-2412-4894-a7a1-b61baf438233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6763a4b9-9927-4ede-a23e-71c0d9eeb015}" ma:internalName="TaxCatchAll" ma:showField="CatchAllData" ma:web="174e17e1-2412-4894-a7a1-b61baf4382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8FDE94-F849-4CA8-8E11-0EBE567353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791B70-FB5B-44EE-8D9F-2F244DD3CE81}">
  <ds:schemaRefs>
    <ds:schemaRef ds:uri="http://schemas.microsoft.com/office/2006/metadata/properties"/>
    <ds:schemaRef ds:uri="http://schemas.microsoft.com/office/infopath/2007/PartnerControls"/>
    <ds:schemaRef ds:uri="1A22B676-AC4B-4C85-A1EC-D801C3995A71"/>
  </ds:schemaRefs>
</ds:datastoreItem>
</file>

<file path=customXml/itemProps3.xml><?xml version="1.0" encoding="utf-8"?>
<ds:datastoreItem xmlns:ds="http://schemas.openxmlformats.org/officeDocument/2006/customXml" ds:itemID="{0F66D33D-CAFC-4978-BD8D-237E222E073E}"/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2766</TotalTime>
  <Words>305</Words>
  <Application>Microsoft Office PowerPoint</Application>
  <PresentationFormat>Diavoorstelling (4:3)</PresentationFormat>
  <Paragraphs>84</Paragraphs>
  <Slides>12</Slides>
  <Notes>5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Essentieel</vt:lpstr>
      <vt:lpstr>rÜya</vt:lpstr>
      <vt:lpstr> programma </vt:lpstr>
      <vt:lpstr>Doelstelling / AMAÇLARLAR </vt:lpstr>
      <vt:lpstr>Terugkoppeling </vt:lpstr>
      <vt:lpstr>Dilemma’s / İkİlemler &amp; ENDİŞEler </vt:lpstr>
      <vt:lpstr>  </vt:lpstr>
      <vt:lpstr>Belangrijke tips bij rollenspel  Önemlİ İp uçlari rol OYUNU  </vt:lpstr>
      <vt:lpstr>rollenspel</vt:lpstr>
      <vt:lpstr>Nabespreking  Oyunu degerlendİrme  </vt:lpstr>
      <vt:lpstr>Opdracht persoonlijke evaluatie /  kisisel degerlendirme</vt:lpstr>
      <vt:lpstr>         toplantilarin Genel DEĞERLENDİRMEsi Evaluatie</vt:lpstr>
      <vt:lpstr>Afsluiting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sukriye</dc:creator>
  <cp:lastModifiedBy>Sev Akn</cp:lastModifiedBy>
  <cp:revision>144</cp:revision>
  <cp:lastPrinted>2017-12-16T15:34:38Z</cp:lastPrinted>
  <dcterms:created xsi:type="dcterms:W3CDTF">2017-10-17T08:35:40Z</dcterms:created>
  <dcterms:modified xsi:type="dcterms:W3CDTF">2018-04-05T08:23:58Z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0x010100556E494EF6D36F4087DA9343752A7D67</vt:lpwstr>
  </property>
  <property fmtid="{D5CDD505-2E9C-101B-9397-08002B2CF9AE}" pid="3" name="Order">
    <vt:r8>17800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</Properties>
</file>