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slideLayouts/slideLayout6.xml" ContentType="application/vnd.openxmlformats-officedocument.presentationml.slideLayout+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3.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5"/>
  </p:notesMasterIdLst>
  <p:sldIdLst>
    <p:sldId id="256" r:id="rId2"/>
    <p:sldId id="259" r:id="rId3"/>
    <p:sldId id="278" r:id="rId4"/>
    <p:sldId id="277" r:id="rId5"/>
    <p:sldId id="261" r:id="rId6"/>
    <p:sldId id="279" r:id="rId7"/>
    <p:sldId id="260" r:id="rId8"/>
    <p:sldId id="272" r:id="rId9"/>
    <p:sldId id="281" r:id="rId10"/>
    <p:sldId id="274" r:id="rId11"/>
    <p:sldId id="280" r:id="rId12"/>
    <p:sldId id="265" r:id="rId13"/>
    <p:sldId id="276" r:id="rId1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jl, gemiddeld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Stijl, gemiddeld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Stijl, gemiddeld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250" autoAdjust="0"/>
  </p:normalViewPr>
  <p:slideViewPr>
    <p:cSldViewPr>
      <p:cViewPr varScale="1">
        <p:scale>
          <a:sx n="58" d="100"/>
          <a:sy n="58" d="100"/>
        </p:scale>
        <p:origin x="9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BADA31-A088-421B-B989-0817875B010C}" type="datetimeFigureOut">
              <a:rPr lang="nl-NL" smtClean="0"/>
              <a:t>11-2-2018</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4AB566-148E-454A-B2B1-82BF4FD036D1}" type="slidenum">
              <a:rPr lang="nl-NL" smtClean="0"/>
              <a:t>‹nr.›</a:t>
            </a:fld>
            <a:endParaRPr lang="nl-NL"/>
          </a:p>
        </p:txBody>
      </p:sp>
    </p:spTree>
    <p:extLst>
      <p:ext uri="{BB962C8B-B14F-4D97-AF65-F5344CB8AC3E}">
        <p14:creationId xmlns:p14="http://schemas.microsoft.com/office/powerpoint/2010/main" val="294388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K_Ox62RvEmA"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200" kern="1200" dirty="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4</a:t>
            </a:fld>
            <a:endParaRPr lang="nl-NL"/>
          </a:p>
        </p:txBody>
      </p:sp>
    </p:spTree>
    <p:extLst>
      <p:ext uri="{BB962C8B-B14F-4D97-AF65-F5344CB8AC3E}">
        <p14:creationId xmlns:p14="http://schemas.microsoft.com/office/powerpoint/2010/main" val="3414302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indent="0" fontAlgn="base">
              <a:buFont typeface="Arial" panose="020B0604020202020204" pitchFamily="34" charset="0"/>
              <a:buNone/>
            </a:pPr>
            <a:endParaRPr lang="nl-NL" sz="1200" b="1" dirty="0">
              <a:latin typeface="Calibri" panose="020F0502020204030204" pitchFamily="34" charset="0"/>
            </a:endParaRPr>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7</a:t>
            </a:fld>
            <a:endParaRPr lang="nl-NL"/>
          </a:p>
        </p:txBody>
      </p:sp>
    </p:spTree>
    <p:extLst>
      <p:ext uri="{BB962C8B-B14F-4D97-AF65-F5344CB8AC3E}">
        <p14:creationId xmlns:p14="http://schemas.microsoft.com/office/powerpoint/2010/main" val="3213979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kern="1200" dirty="0" smtClean="0">
                <a:solidFill>
                  <a:schemeClr val="tx1"/>
                </a:solidFill>
                <a:effectLst/>
                <a:latin typeface="+mn-lt"/>
                <a:ea typeface="+mn-ea"/>
                <a:cs typeface="+mn-cs"/>
              </a:rPr>
              <a:t/>
            </a:r>
            <a:br>
              <a:rPr lang="nl-NL" sz="1200" kern="1200" dirty="0" smtClean="0">
                <a:solidFill>
                  <a:schemeClr val="tx1"/>
                </a:solidFill>
                <a:effectLst/>
                <a:latin typeface="+mn-lt"/>
                <a:ea typeface="+mn-ea"/>
                <a:cs typeface="+mn-cs"/>
              </a:rPr>
            </a:br>
            <a:endParaRPr lang="nl-NL" dirty="0"/>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8</a:t>
            </a:fld>
            <a:endParaRPr lang="nl-NL"/>
          </a:p>
        </p:txBody>
      </p:sp>
    </p:spTree>
    <p:extLst>
      <p:ext uri="{BB962C8B-B14F-4D97-AF65-F5344CB8AC3E}">
        <p14:creationId xmlns:p14="http://schemas.microsoft.com/office/powerpoint/2010/main" val="9710700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dirty="0" smtClean="0">
                <a:hlinkClick r:id="rId3"/>
              </a:rPr>
              <a:t>https://www.youtube.com/watch?v=K_Ox62RvEmA</a:t>
            </a:r>
            <a:endParaRPr lang="nl-NL" sz="1200" dirty="0" smtClean="0"/>
          </a:p>
          <a:p>
            <a:endParaRPr lang="nl-NL" dirty="0" smtClean="0"/>
          </a:p>
          <a:p>
            <a:r>
              <a:rPr lang="nl-NL" dirty="0" smtClean="0"/>
              <a:t>Video over scheiding</a:t>
            </a:r>
            <a:endParaRPr lang="nl-NL" dirty="0"/>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10</a:t>
            </a:fld>
            <a:endParaRPr lang="nl-NL"/>
          </a:p>
        </p:txBody>
      </p:sp>
    </p:spTree>
    <p:extLst>
      <p:ext uri="{BB962C8B-B14F-4D97-AF65-F5344CB8AC3E}">
        <p14:creationId xmlns:p14="http://schemas.microsoft.com/office/powerpoint/2010/main" val="3213979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en-GB" dirty="0"/>
          </a:p>
        </p:txBody>
      </p:sp>
      <p:sp>
        <p:nvSpPr>
          <p:cNvPr id="4" name="Tijdelijke aanduiding voor dianummer 3"/>
          <p:cNvSpPr>
            <a:spLocks noGrp="1"/>
          </p:cNvSpPr>
          <p:nvPr>
            <p:ph type="sldNum" sz="quarter" idx="10"/>
          </p:nvPr>
        </p:nvSpPr>
        <p:spPr/>
        <p:txBody>
          <a:bodyPr/>
          <a:lstStyle/>
          <a:p>
            <a:fld id="{904AB566-148E-454A-B2B1-82BF4FD036D1}" type="slidenum">
              <a:rPr lang="nl-NL" smtClean="0"/>
              <a:t>11</a:t>
            </a:fld>
            <a:endParaRPr lang="nl-NL"/>
          </a:p>
        </p:txBody>
      </p:sp>
    </p:spTree>
    <p:extLst>
      <p:ext uri="{BB962C8B-B14F-4D97-AF65-F5344CB8AC3E}">
        <p14:creationId xmlns:p14="http://schemas.microsoft.com/office/powerpoint/2010/main" val="2098944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2317C9BB-ABD1-47F1-A5FD-8E6B374533FF}" type="datetimeFigureOut">
              <a:rPr lang="nl-NL" smtClean="0"/>
              <a:t>11-2-2018</a:t>
            </a:fld>
            <a:endParaRPr lang="nl-NL"/>
          </a:p>
        </p:txBody>
      </p:sp>
      <p:sp>
        <p:nvSpPr>
          <p:cNvPr id="5" name="Footer Placeholder 4"/>
          <p:cNvSpPr>
            <a:spLocks noGrp="1"/>
          </p:cNvSpPr>
          <p:nvPr>
            <p:ph type="ftr" sz="quarter" idx="11"/>
          </p:nvPr>
        </p:nvSpPr>
        <p:spPr/>
        <p:txBody>
          <a:bodyPr/>
          <a:lstStyle/>
          <a:p>
            <a:endParaRPr lang="nl-NL"/>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B7F44C5D-3FAC-4FD8-ADE2-43266F249D23}"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2317C9BB-ABD1-47F1-A5FD-8E6B374533FF}" type="datetimeFigureOut">
              <a:rPr lang="nl-NL" smtClean="0"/>
              <a:t>11-2-2018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smtClean="0"/>
              <a:t>Klik om de stijl te bewerken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Date Placeholder 3"/>
          <p:cNvSpPr>
            <a:spLocks noGrp="1"/>
          </p:cNvSpPr>
          <p:nvPr>
            <p:ph type="dt" sz="half" idx="10"/>
          </p:nvPr>
        </p:nvSpPr>
        <p:spPr/>
        <p:txBody>
          <a:bodyPr/>
          <a:lstStyle/>
          <a:p>
            <a:fld id="{2317C9BB-ABD1-47F1-A5FD-8E6B374533FF}" type="datetimeFigureOut">
              <a:rPr lang="nl-NL" smtClean="0"/>
              <a:t>11-2-2018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2317C9BB-ABD1-47F1-A5FD-8E6B374533FF}" type="datetimeFigureOut">
              <a:rPr lang="nl-NL" smtClean="0"/>
              <a:t>11-2-2018</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7" name="Date Placeholder 6"/>
          <p:cNvSpPr>
            <a:spLocks noGrp="1"/>
          </p:cNvSpPr>
          <p:nvPr>
            <p:ph type="dt" sz="half" idx="10"/>
          </p:nvPr>
        </p:nvSpPr>
        <p:spPr/>
        <p:txBody>
          <a:bodyPr/>
          <a:lstStyle/>
          <a:p>
            <a:fld id="{2317C9BB-ABD1-47F1-A5FD-8E6B374533FF}" type="datetimeFigureOut">
              <a:rPr lang="nl-NL" smtClean="0"/>
              <a:t>11-2-2018</a:t>
            </a:fld>
            <a:endParaRPr lang="nl-NL"/>
          </a:p>
        </p:txBody>
      </p:sp>
      <p:sp>
        <p:nvSpPr>
          <p:cNvPr id="8" name="Slide Number Placeholder 7"/>
          <p:cNvSpPr>
            <a:spLocks noGrp="1"/>
          </p:cNvSpPr>
          <p:nvPr>
            <p:ph type="sldNum" sz="quarter" idx="11"/>
          </p:nvPr>
        </p:nvSpPr>
        <p:spPr/>
        <p:txBody>
          <a:bodyPr/>
          <a:lstStyle/>
          <a:p>
            <a:fld id="{B7F44C5D-3FAC-4FD8-ADE2-43266F249D23}" type="slidenum">
              <a:rPr lang="nl-NL" smtClean="0"/>
              <a:t>‹nr.›</a:t>
            </a:fld>
            <a:endParaRPr lang="nl-NL"/>
          </a:p>
        </p:txBody>
      </p:sp>
      <p:sp>
        <p:nvSpPr>
          <p:cNvPr id="9" name="Footer Placeholder 8"/>
          <p:cNvSpPr>
            <a:spLocks noGrp="1"/>
          </p:cNvSpPr>
          <p:nvPr>
            <p:ph type="ftr" sz="quarter" idx="12"/>
          </p:nvPr>
        </p:nvSpPr>
        <p:spPr/>
        <p:txBody>
          <a:bodyPr/>
          <a:lstStyle/>
          <a:p>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2317C9BB-ABD1-47F1-A5FD-8E6B374533FF}" type="datetimeFigureOut">
              <a:rPr lang="nl-NL" smtClean="0"/>
              <a:t>11-2-2018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nl-NL" smtClean="0"/>
              <a:t>Klik om de modelstijlen te bewerken</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2317C9BB-ABD1-47F1-A5FD-8E6B374533FF}" type="datetimeFigureOut">
              <a:rPr lang="nl-NL" smtClean="0"/>
              <a:t>11-2-2018</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a:p>
        </p:txBody>
      </p:sp>
      <p:sp>
        <p:nvSpPr>
          <p:cNvPr id="3" name="Date Placeholder 2"/>
          <p:cNvSpPr>
            <a:spLocks noGrp="1"/>
          </p:cNvSpPr>
          <p:nvPr>
            <p:ph type="dt" sz="half" idx="10"/>
          </p:nvPr>
        </p:nvSpPr>
        <p:spPr/>
        <p:txBody>
          <a:bodyPr/>
          <a:lstStyle/>
          <a:p>
            <a:fld id="{2317C9BB-ABD1-47F1-A5FD-8E6B374533FF}" type="datetimeFigureOut">
              <a:rPr lang="nl-NL" smtClean="0"/>
              <a:t>11-2-2018</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17C9BB-ABD1-47F1-A5FD-8E6B374533FF}" type="datetimeFigureOut">
              <a:rPr lang="nl-NL" smtClean="0"/>
              <a:t>11-2-2018</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B7F44C5D-3FAC-4FD8-ADE2-43266F249D23}"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2317C9BB-ABD1-47F1-A5FD-8E6B374533FF}" type="datetimeFigureOut">
              <a:rPr lang="nl-NL" smtClean="0"/>
              <a:t>11-2-2018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B7F44C5D-3FAC-4FD8-ADE2-43266F249D23}" type="slidenum">
              <a:rPr lang="nl-NL" smtClean="0"/>
              <a:t>‹nr.›</a:t>
            </a:fld>
            <a:endParaRPr lang="nl-NL"/>
          </a:p>
        </p:txBody>
      </p:sp>
      <p:sp>
        <p:nvSpPr>
          <p:cNvPr id="8" name="Title 7"/>
          <p:cNvSpPr>
            <a:spLocks noGrp="1"/>
          </p:cNvSpPr>
          <p:nvPr>
            <p:ph type="title"/>
          </p:nvPr>
        </p:nvSpPr>
        <p:spPr/>
        <p:txBody>
          <a:bodyPr/>
          <a:lstStyle/>
          <a:p>
            <a:r>
              <a:rPr lang="nl-NL" smtClean="0"/>
              <a:t>Klik om de stijl te bewerken</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2317C9BB-ABD1-47F1-A5FD-8E6B374533FF}" type="datetimeFigureOut">
              <a:rPr lang="nl-NL" smtClean="0"/>
              <a:t>11-2-2018</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B7F44C5D-3FAC-4FD8-ADE2-43266F249D23}" type="slidenum">
              <a:rPr lang="nl-NL" smtClean="0"/>
              <a:t>‹nr.›</a:t>
            </a:fld>
            <a:endParaRPr lang="nl-NL"/>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nl-NL" smtClean="0"/>
              <a:t>Klik om de stijl te bewerken</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2317C9BB-ABD1-47F1-A5FD-8E6B374533FF}" type="datetimeFigureOut">
              <a:rPr lang="nl-NL" smtClean="0"/>
              <a:t>11-2-2018</a:t>
            </a:fld>
            <a:endParaRPr lang="nl-NL"/>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nl-NL"/>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B7F44C5D-3FAC-4FD8-ADE2-43266F249D23}" type="slidenum">
              <a:rPr lang="nl-NL" smtClean="0"/>
              <a:t>‹nr.›</a:t>
            </a:fld>
            <a:endParaRPr lang="nl-NL"/>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facebook.com/DoganCuceloglu/videos/vb.31046873040/10154395094743041/?type=2&amp;theate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57200" y="228600"/>
            <a:ext cx="7772400" cy="5792688"/>
          </a:xfrm>
        </p:spPr>
        <p:txBody>
          <a:bodyPr/>
          <a:lstStyle/>
          <a:p>
            <a:r>
              <a:rPr lang="nl-NL" sz="8000" dirty="0" err="1" smtClean="0"/>
              <a:t>rÜya</a:t>
            </a:r>
            <a:r>
              <a:rPr lang="nl-NL" dirty="0"/>
              <a:t/>
            </a:r>
            <a:br>
              <a:rPr lang="nl-NL" dirty="0"/>
            </a:br>
            <a:endParaRPr lang="nl-NL" dirty="0"/>
          </a:p>
        </p:txBody>
      </p:sp>
      <p:sp>
        <p:nvSpPr>
          <p:cNvPr id="3" name="Ondertitel 2"/>
          <p:cNvSpPr>
            <a:spLocks noGrp="1"/>
          </p:cNvSpPr>
          <p:nvPr>
            <p:ph type="subTitle" idx="1"/>
          </p:nvPr>
        </p:nvSpPr>
        <p:spPr/>
        <p:txBody>
          <a:bodyPr>
            <a:normAutofit fontScale="92500" lnSpcReduction="20000"/>
          </a:bodyPr>
          <a:lstStyle/>
          <a:p>
            <a:r>
              <a:rPr lang="nl-NL" sz="2800" dirty="0" smtClean="0"/>
              <a:t>Bijeenkomst 4</a:t>
            </a:r>
          </a:p>
          <a:p>
            <a:r>
              <a:rPr lang="nl-NL" sz="2800" dirty="0" smtClean="0">
                <a:solidFill>
                  <a:schemeClr val="tx1">
                    <a:lumMod val="95000"/>
                    <a:lumOff val="5000"/>
                  </a:schemeClr>
                </a:solidFill>
              </a:rPr>
              <a:t>Ouders</a:t>
            </a:r>
            <a:endParaRPr lang="nl-NL" sz="2400" dirty="0">
              <a:solidFill>
                <a:schemeClr val="tx1">
                  <a:lumMod val="95000"/>
                  <a:lumOff val="5000"/>
                </a:schemeClr>
              </a:solidFill>
            </a:endParaRPr>
          </a:p>
        </p:txBody>
      </p:sp>
    </p:spTree>
    <p:extLst>
      <p:ext uri="{BB962C8B-B14F-4D97-AF65-F5344CB8AC3E}">
        <p14:creationId xmlns:p14="http://schemas.microsoft.com/office/powerpoint/2010/main" val="3041967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188640"/>
            <a:ext cx="8075240" cy="792088"/>
          </a:xfrm>
        </p:spPr>
        <p:txBody>
          <a:bodyPr/>
          <a:lstStyle/>
          <a:p>
            <a:pPr algn="ctr"/>
            <a:r>
              <a:rPr lang="nl-NL" dirty="0" smtClean="0"/>
              <a:t>‘rollenspel’</a:t>
            </a:r>
            <a:endParaRPr lang="nl-NL" dirty="0"/>
          </a:p>
        </p:txBody>
      </p:sp>
      <p:pic>
        <p:nvPicPr>
          <p:cNvPr id="409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4288" y="-55648"/>
            <a:ext cx="1800200" cy="1419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hthoek 2"/>
          <p:cNvSpPr/>
          <p:nvPr/>
        </p:nvSpPr>
        <p:spPr>
          <a:xfrm>
            <a:off x="179512" y="1196752"/>
            <a:ext cx="8568952" cy="4893647"/>
          </a:xfrm>
          <a:prstGeom prst="rect">
            <a:avLst/>
          </a:prstGeom>
        </p:spPr>
        <p:txBody>
          <a:bodyPr wrap="square">
            <a:spAutoFit/>
          </a:bodyPr>
          <a:lstStyle/>
          <a:p>
            <a:r>
              <a:rPr lang="nl-NL" sz="2800" b="1" dirty="0" smtClean="0">
                <a:solidFill>
                  <a:srgbClr val="C00000"/>
                </a:solidFill>
                <a:latin typeface="Calibri" panose="020F0502020204030204" pitchFamily="34" charset="0"/>
              </a:rPr>
              <a:t>Eigen onderwerpen of casus </a:t>
            </a:r>
            <a:r>
              <a:rPr lang="nl-NL" sz="2800" b="1" dirty="0" err="1" smtClean="0">
                <a:solidFill>
                  <a:srgbClr val="C00000"/>
                </a:solidFill>
                <a:latin typeface="Calibri" panose="020F0502020204030204" pitchFamily="34" charset="0"/>
              </a:rPr>
              <a:t>Ayse</a:t>
            </a:r>
            <a:endParaRPr lang="nl-NL" sz="2800" b="1" dirty="0" smtClean="0">
              <a:solidFill>
                <a:srgbClr val="C00000"/>
              </a:solidFill>
              <a:latin typeface="Calibri" panose="020F0502020204030204" pitchFamily="34" charset="0"/>
            </a:endParaRPr>
          </a:p>
          <a:p>
            <a:endParaRPr lang="nl-NL" sz="2800" b="1" dirty="0">
              <a:solidFill>
                <a:srgbClr val="C00000"/>
              </a:solidFill>
              <a:latin typeface="Calibri" panose="020F0502020204030204" pitchFamily="34" charset="0"/>
            </a:endParaRPr>
          </a:p>
          <a:p>
            <a:endParaRPr lang="nl-NL" sz="2800" b="1" dirty="0" smtClean="0">
              <a:solidFill>
                <a:srgbClr val="C00000"/>
              </a:solidFill>
              <a:latin typeface="Calibri" panose="020F0502020204030204" pitchFamily="34" charset="0"/>
            </a:endParaRPr>
          </a:p>
          <a:p>
            <a:r>
              <a:rPr lang="nl-NL" sz="2000" dirty="0"/>
              <a:t>Mogelijkheid 1: Casus </a:t>
            </a:r>
            <a:r>
              <a:rPr lang="nl-NL" sz="2000" dirty="0" err="1"/>
              <a:t>Ayse</a:t>
            </a:r>
            <a:r>
              <a:rPr lang="nl-NL" sz="2000" dirty="0"/>
              <a:t> opnieuw inzetten. </a:t>
            </a:r>
            <a:endParaRPr lang="en-GB" sz="2000" dirty="0"/>
          </a:p>
          <a:p>
            <a:r>
              <a:rPr lang="nl-NL" sz="2000" dirty="0"/>
              <a:t>Mogelijkheid 2: Onderstaande situatie naspelen. </a:t>
            </a:r>
            <a:endParaRPr lang="en-GB" sz="2000" dirty="0"/>
          </a:p>
          <a:p>
            <a:r>
              <a:rPr lang="nl-NL" sz="2000" dirty="0"/>
              <a:t> </a:t>
            </a:r>
            <a:endParaRPr lang="en-GB" sz="2000" dirty="0"/>
          </a:p>
          <a:p>
            <a:r>
              <a:rPr lang="nl-NL" sz="2000" i="1" dirty="0"/>
              <a:t>“Een dochter wil graag na schooltijd met vriendinnen chillen en ’s avonds met hen naar de bioscoop gaan. Ze belooft om twaalf uur ’s nacht thuis te zijn”.  </a:t>
            </a:r>
            <a:endParaRPr lang="en-GB" sz="2000" dirty="0"/>
          </a:p>
          <a:p>
            <a:r>
              <a:rPr lang="nl-NL" sz="2000" dirty="0"/>
              <a:t> </a:t>
            </a:r>
            <a:endParaRPr lang="en-GB" sz="2000" dirty="0"/>
          </a:p>
          <a:p>
            <a:r>
              <a:rPr lang="nl-NL" sz="2000" dirty="0"/>
              <a:t>We hebben een vader, moeder en dochter nodig. De bedoeling is dat de dochter ouders met goede argumenten kan overtuigen dat ze mag gaan. Ouders verzinnen zoveel mogelijk argumenten waarom het niet mag. </a:t>
            </a:r>
            <a:endParaRPr lang="en-GB" sz="2000" dirty="0"/>
          </a:p>
          <a:p>
            <a:endParaRPr lang="nl-NL" sz="2800" b="1" dirty="0">
              <a:latin typeface="Calibri" panose="020F0502020204030204" pitchFamily="34" charset="0"/>
            </a:endParaRPr>
          </a:p>
        </p:txBody>
      </p:sp>
    </p:spTree>
    <p:extLst>
      <p:ext uri="{BB962C8B-B14F-4D97-AF65-F5344CB8AC3E}">
        <p14:creationId xmlns:p14="http://schemas.microsoft.com/office/powerpoint/2010/main" val="38986956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8291264" cy="1371600"/>
          </a:xfrm>
        </p:spPr>
        <p:txBody>
          <a:bodyPr/>
          <a:lstStyle/>
          <a:p>
            <a:pPr algn="ctr"/>
            <a:r>
              <a:rPr lang="nl-NL" dirty="0" err="1" smtClean="0"/>
              <a:t>doĞan</a:t>
            </a:r>
            <a:r>
              <a:rPr lang="nl-NL" dirty="0" smtClean="0"/>
              <a:t> </a:t>
            </a:r>
            <a:r>
              <a:rPr lang="nl-NL" dirty="0" err="1" smtClean="0"/>
              <a:t>cÜceloĞlu</a:t>
            </a:r>
            <a:endParaRPr lang="nl-NL" dirty="0"/>
          </a:p>
        </p:txBody>
      </p:sp>
      <p:sp>
        <p:nvSpPr>
          <p:cNvPr id="3" name="Tijdelijke aanduiding voor inhoud 2"/>
          <p:cNvSpPr>
            <a:spLocks noGrp="1"/>
          </p:cNvSpPr>
          <p:nvPr>
            <p:ph idx="1"/>
          </p:nvPr>
        </p:nvSpPr>
        <p:spPr>
          <a:xfrm>
            <a:off x="467544" y="2204864"/>
            <a:ext cx="7620000" cy="1388368"/>
          </a:xfrm>
        </p:spPr>
        <p:txBody>
          <a:bodyPr>
            <a:normAutofit fontScale="55000" lnSpcReduction="20000"/>
          </a:bodyPr>
          <a:lstStyle/>
          <a:p>
            <a:pPr algn="ctr"/>
            <a:r>
              <a:rPr lang="nl-NL" sz="2400" dirty="0">
                <a:hlinkClick r:id="rId3"/>
              </a:rPr>
              <a:t>https://www.facebook.com/DoganCuceloglu/videos/vb.31046873040/10154395094743041/?</a:t>
            </a:r>
            <a:r>
              <a:rPr lang="nl-NL" sz="2400" dirty="0" smtClean="0">
                <a:hlinkClick r:id="rId3"/>
              </a:rPr>
              <a:t>type=2&amp;theater</a:t>
            </a:r>
            <a:endParaRPr lang="nl-NL" sz="2400" dirty="0" smtClean="0"/>
          </a:p>
          <a:p>
            <a:pPr algn="ctr"/>
            <a:endParaRPr lang="nl-NL" sz="2400" dirty="0"/>
          </a:p>
          <a:p>
            <a:pPr algn="ctr"/>
            <a:r>
              <a:rPr lang="nl-NL" sz="2400" dirty="0" smtClean="0"/>
              <a:t>Minuut</a:t>
            </a:r>
            <a:r>
              <a:rPr lang="nl-NL" sz="2400" dirty="0" smtClean="0"/>
              <a:t> </a:t>
            </a:r>
            <a:r>
              <a:rPr lang="nl-NL" sz="2400" dirty="0" smtClean="0"/>
              <a:t>5.40</a:t>
            </a:r>
          </a:p>
          <a:p>
            <a:pPr algn="ctr"/>
            <a:r>
              <a:rPr lang="nl-NL" sz="2400" dirty="0" smtClean="0"/>
              <a:t>Minuut </a:t>
            </a:r>
            <a:r>
              <a:rPr lang="nl-NL" sz="2400" dirty="0" smtClean="0"/>
              <a:t>10.40</a:t>
            </a:r>
            <a:endParaRPr lang="nl-NL" sz="2400" dirty="0" smtClean="0"/>
          </a:p>
          <a:p>
            <a:pPr algn="ctr"/>
            <a:endParaRPr lang="nl-NL" dirty="0"/>
          </a:p>
        </p:txBody>
      </p:sp>
    </p:spTree>
    <p:extLst>
      <p:ext uri="{BB962C8B-B14F-4D97-AF65-F5344CB8AC3E}">
        <p14:creationId xmlns:p14="http://schemas.microsoft.com/office/powerpoint/2010/main" val="4109988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3"/>
          <p:cNvSpPr>
            <a:spLocks noGrp="1"/>
          </p:cNvSpPr>
          <p:nvPr>
            <p:ph idx="1"/>
          </p:nvPr>
        </p:nvSpPr>
        <p:spPr>
          <a:xfrm>
            <a:off x="434345" y="1340768"/>
            <a:ext cx="7620000" cy="4373563"/>
          </a:xfrm>
        </p:spPr>
        <p:txBody>
          <a:bodyPr/>
          <a:lstStyle/>
          <a:p>
            <a:pPr algn="ctr"/>
            <a:r>
              <a:rPr lang="nl-NL" sz="2800" dirty="0" smtClean="0"/>
              <a:t>Tips en tops</a:t>
            </a:r>
            <a:endParaRPr lang="nl-NL" sz="2800" dirty="0"/>
          </a:p>
          <a:p>
            <a:pPr algn="ctr"/>
            <a:endParaRPr lang="nl-NL" dirty="0" smtClean="0"/>
          </a:p>
          <a:p>
            <a:endParaRPr lang="nl-NL" dirty="0"/>
          </a:p>
        </p:txBody>
      </p:sp>
      <p:sp>
        <p:nvSpPr>
          <p:cNvPr id="5" name="Tekstvak 4"/>
          <p:cNvSpPr txBox="1"/>
          <p:nvPr/>
        </p:nvSpPr>
        <p:spPr>
          <a:xfrm>
            <a:off x="1043608" y="404664"/>
            <a:ext cx="6445164" cy="646331"/>
          </a:xfrm>
          <a:prstGeom prst="rect">
            <a:avLst/>
          </a:prstGeom>
          <a:noFill/>
        </p:spPr>
        <p:txBody>
          <a:bodyPr wrap="square" rtlCol="0">
            <a:spAutoFit/>
          </a:bodyPr>
          <a:lstStyle/>
          <a:p>
            <a:pPr algn="ctr"/>
            <a:r>
              <a:rPr lang="nl-NL" sz="3600" b="1" dirty="0" smtClean="0">
                <a:solidFill>
                  <a:srgbClr val="C00000"/>
                </a:solidFill>
              </a:rPr>
              <a:t>Afsluiting</a:t>
            </a:r>
            <a:endParaRPr lang="nl-NL" sz="3600" b="1" dirty="0">
              <a:solidFill>
                <a:srgbClr val="C00000"/>
              </a:solidFill>
            </a:endParaRPr>
          </a:p>
        </p:txBody>
      </p:sp>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4982" y="3212976"/>
            <a:ext cx="1331218" cy="13312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98803" y="2420888"/>
            <a:ext cx="1565859" cy="1043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99779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116632"/>
            <a:ext cx="8075240" cy="1371600"/>
          </a:xfrm>
        </p:spPr>
        <p:txBody>
          <a:bodyPr/>
          <a:lstStyle/>
          <a:p>
            <a:pPr algn="ctr"/>
            <a:r>
              <a:rPr lang="nl-NL" dirty="0" smtClean="0"/>
              <a:t>Programma laatste bijeenkomst</a:t>
            </a:r>
            <a:endParaRPr lang="nl-NL" dirty="0"/>
          </a:p>
        </p:txBody>
      </p:sp>
      <p:sp>
        <p:nvSpPr>
          <p:cNvPr id="3" name="Tijdelijke aanduiding voor inhoud 2"/>
          <p:cNvSpPr>
            <a:spLocks noGrp="1"/>
          </p:cNvSpPr>
          <p:nvPr>
            <p:ph idx="1"/>
          </p:nvPr>
        </p:nvSpPr>
        <p:spPr/>
        <p:txBody>
          <a:bodyPr>
            <a:normAutofit/>
          </a:bodyPr>
          <a:lstStyle/>
          <a:p>
            <a:pPr marL="342900" indent="-342900">
              <a:buFont typeface="Arial" panose="020B0604020202020204" pitchFamily="34" charset="0"/>
              <a:buChar char="•"/>
            </a:pPr>
            <a:endParaRPr lang="nl-NL" sz="2400" dirty="0" smtClean="0"/>
          </a:p>
        </p:txBody>
      </p:sp>
    </p:spTree>
    <p:extLst>
      <p:ext uri="{BB962C8B-B14F-4D97-AF65-F5344CB8AC3E}">
        <p14:creationId xmlns:p14="http://schemas.microsoft.com/office/powerpoint/2010/main" val="885371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8147248" cy="1371600"/>
          </a:xfrm>
        </p:spPr>
        <p:txBody>
          <a:bodyPr>
            <a:normAutofit fontScale="90000"/>
          </a:bodyPr>
          <a:lstStyle/>
          <a:p>
            <a:r>
              <a:rPr lang="nl-NL" dirty="0" smtClean="0"/>
              <a:t/>
            </a:r>
            <a:br>
              <a:rPr lang="nl-NL" dirty="0" smtClean="0"/>
            </a:br>
            <a:r>
              <a:rPr lang="nl-NL" dirty="0" smtClean="0"/>
              <a:t>Programma</a:t>
            </a:r>
            <a:r>
              <a:rPr lang="nl-NL" dirty="0"/>
              <a:t/>
            </a:r>
            <a:br>
              <a:rPr lang="nl-NL" dirty="0"/>
            </a:br>
            <a:endParaRPr lang="nl-NL" dirty="0"/>
          </a:p>
        </p:txBody>
      </p:sp>
      <p:graphicFrame>
        <p:nvGraphicFramePr>
          <p:cNvPr id="7" name="Tijdelijke aanduiding voor inhoud 6"/>
          <p:cNvGraphicFramePr>
            <a:graphicFrameLocks noGrp="1"/>
          </p:cNvGraphicFramePr>
          <p:nvPr>
            <p:ph idx="1"/>
            <p:extLst>
              <p:ext uri="{D42A27DB-BD31-4B8C-83A1-F6EECF244321}">
                <p14:modId xmlns:p14="http://schemas.microsoft.com/office/powerpoint/2010/main" val="3538768971"/>
              </p:ext>
            </p:extLst>
          </p:nvPr>
        </p:nvGraphicFramePr>
        <p:xfrm>
          <a:off x="395536" y="1124744"/>
          <a:ext cx="8064896" cy="4933890"/>
        </p:xfrm>
        <a:graphic>
          <a:graphicData uri="http://schemas.openxmlformats.org/drawingml/2006/table">
            <a:tbl>
              <a:tblPr firstRow="1" bandRow="1">
                <a:tableStyleId>{22838BEF-8BB2-4498-84A7-C5851F593DF1}</a:tableStyleId>
              </a:tblPr>
              <a:tblGrid>
                <a:gridCol w="8064896"/>
              </a:tblGrid>
              <a:tr h="563552">
                <a:tc>
                  <a:txBody>
                    <a:bodyPr/>
                    <a:lstStyle/>
                    <a:p>
                      <a:pPr>
                        <a:lnSpc>
                          <a:spcPct val="115000"/>
                        </a:lnSpc>
                        <a:spcAft>
                          <a:spcPts val="1000"/>
                        </a:spcAft>
                      </a:pPr>
                      <a:r>
                        <a:rPr kumimoji="0" lang="nl-NL" sz="2800" b="1" u="none" strike="noStrike" kern="1200" cap="none" spc="0" normalizeH="0" baseline="0" noProof="0" dirty="0" smtClean="0">
                          <a:ln>
                            <a:noFill/>
                          </a:ln>
                          <a:effectLst/>
                          <a:uLnTx/>
                          <a:uFillTx/>
                          <a:latin typeface="Calibri" panose="020F0502020204030204" pitchFamily="34" charset="0"/>
                        </a:rPr>
                        <a:t>1.</a:t>
                      </a:r>
                      <a:r>
                        <a:rPr lang="nl-NL" sz="2800" dirty="0" smtClean="0">
                          <a:effectLst/>
                          <a:latin typeface="Calibri" panose="020F0502020204030204" pitchFamily="34" charset="0"/>
                          <a:ea typeface="Calibri"/>
                          <a:cs typeface="Times New Roman"/>
                        </a:rPr>
                        <a:t> </a:t>
                      </a:r>
                      <a:r>
                        <a:rPr lang="nl-NL" sz="2800" dirty="0" smtClean="0">
                          <a:effectLst/>
                          <a:latin typeface="Calibri" panose="020F0502020204030204" pitchFamily="34" charset="0"/>
                          <a:ea typeface="Calibri"/>
                          <a:cs typeface="Times New Roman"/>
                        </a:rPr>
                        <a:t>Introductie</a:t>
                      </a:r>
                      <a:endParaRPr kumimoji="0" lang="nl-NL" sz="2800" b="1"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endParaRPr>
                    </a:p>
                  </a:txBody>
                  <a:tcPr/>
                </a:tc>
              </a:tr>
              <a:tr h="970645">
                <a:tc>
                  <a: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l-NL" sz="2800" b="1" dirty="0" smtClean="0">
                          <a:effectLst/>
                          <a:latin typeface="Calibri" panose="020F0502020204030204" pitchFamily="34" charset="0"/>
                          <a:ea typeface="Calibri"/>
                          <a:cs typeface="Times New Roman"/>
                        </a:rPr>
                        <a:t>2. </a:t>
                      </a:r>
                      <a:r>
                        <a:rPr lang="nl-NL" sz="2800" b="1" dirty="0" smtClean="0">
                          <a:latin typeface="Calibri" panose="020F0502020204030204" pitchFamily="34" charset="0"/>
                        </a:rPr>
                        <a:t>Inleiding in dilemma’s vanuit de leefwerelden </a:t>
                      </a:r>
                      <a:endParaRPr lang="nl-NL" sz="2800" b="1" dirty="0" smtClean="0">
                        <a:latin typeface="Calibri" panose="020F0502020204030204" pitchFamily="34" charset="0"/>
                      </a:endParaRPr>
                    </a:p>
                  </a:txBody>
                  <a:tcPr/>
                </a:tc>
              </a:tr>
              <a:tr h="1073833">
                <a:tc>
                  <a: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kumimoji="0" lang="nl-NL" sz="2800" b="1" u="none" strike="noStrike" kern="1200" cap="none" spc="0" normalizeH="0" baseline="0" noProof="0" dirty="0" smtClean="0">
                          <a:ln>
                            <a:noFill/>
                          </a:ln>
                          <a:effectLst/>
                          <a:uLnTx/>
                          <a:uFillTx/>
                          <a:latin typeface="Calibri" panose="020F0502020204030204" pitchFamily="34" charset="0"/>
                        </a:rPr>
                        <a:t>3.</a:t>
                      </a:r>
                      <a:r>
                        <a:rPr lang="nl-NL" sz="2800" b="1" dirty="0" smtClean="0">
                          <a:effectLst/>
                          <a:latin typeface="Calibri" panose="020F0502020204030204" pitchFamily="34" charset="0"/>
                          <a:ea typeface="Calibri"/>
                          <a:cs typeface="Times New Roman"/>
                        </a:rPr>
                        <a:t> </a:t>
                      </a:r>
                      <a:r>
                        <a:rPr lang="nl-NL" sz="2800" b="1" dirty="0" smtClean="0">
                          <a:effectLst/>
                          <a:latin typeface="Calibri" panose="020F0502020204030204" pitchFamily="34" charset="0"/>
                          <a:ea typeface="Calibri"/>
                          <a:cs typeface="Times New Roman"/>
                        </a:rPr>
                        <a:t>Oefening</a:t>
                      </a:r>
                      <a:r>
                        <a:rPr lang="nl-NL" sz="2800" b="1" baseline="0" dirty="0" smtClean="0">
                          <a:effectLst/>
                          <a:latin typeface="Calibri" panose="020F0502020204030204" pitchFamily="34" charset="0"/>
                          <a:ea typeface="Calibri"/>
                          <a:cs typeface="Times New Roman"/>
                        </a:rPr>
                        <a:t> &gt; ‘Waar zou ik mijn dochter over 10 jaar willen zien’</a:t>
                      </a:r>
                      <a:endParaRPr lang="nl-NL" sz="2800" b="1" kern="1200" dirty="0" smtClean="0">
                        <a:solidFill>
                          <a:schemeClr val="dk1"/>
                        </a:solidFill>
                        <a:effectLst/>
                        <a:latin typeface="Calibri" panose="020F0502020204030204" pitchFamily="34" charset="0"/>
                        <a:ea typeface="+mn-ea"/>
                        <a:cs typeface="+mn-cs"/>
                      </a:endParaRPr>
                    </a:p>
                  </a:txBody>
                  <a:tcPr/>
                </a:tc>
              </a:tr>
              <a:tr h="558005">
                <a:tc>
                  <a:txBody>
                    <a:bodyPr/>
                    <a:lstStyle/>
                    <a:p>
                      <a:pPr marL="0" marR="0" lvl="0" indent="0" algn="l" defTabSz="914400" rtl="0" eaLnBrk="1" fontAlgn="t" latinLnBrk="0" hangingPunct="1">
                        <a:lnSpc>
                          <a:spcPct val="107000"/>
                        </a:lnSpc>
                        <a:spcBef>
                          <a:spcPts val="0"/>
                        </a:spcBef>
                        <a:spcAft>
                          <a:spcPts val="0"/>
                        </a:spcAft>
                        <a:buClrTx/>
                        <a:buSzTx/>
                        <a:buFont typeface="Arial" pitchFamily="34" charset="0"/>
                        <a:buNone/>
                        <a:tabLst/>
                        <a:defRPr/>
                      </a:pPr>
                      <a:r>
                        <a:rPr kumimoji="0" lang="nl-NL" sz="2800" b="1" u="none" strike="noStrike" kern="1200" cap="none" spc="0" normalizeH="0" baseline="0" noProof="0" dirty="0" smtClean="0">
                          <a:ln>
                            <a:noFill/>
                          </a:ln>
                          <a:effectLst/>
                          <a:uLnTx/>
                          <a:uFillTx/>
                          <a:latin typeface="Calibri" panose="020F0502020204030204" pitchFamily="34" charset="0"/>
                        </a:rPr>
                        <a:t>    Pauze</a:t>
                      </a:r>
                      <a:endParaRPr kumimoji="0" lang="nl-NL" sz="2800" b="1"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endParaRPr>
                    </a:p>
                  </a:txBody>
                  <a:tcPr/>
                </a:tc>
              </a:tr>
              <a:tr h="578381">
                <a:tc>
                  <a:txBody>
                    <a:bodyPr/>
                    <a:lstStyle/>
                    <a:p>
                      <a:pPr marL="0" marR="0" lvl="0" indent="0" algn="l" defTabSz="914400" rtl="0" eaLnBrk="1" fontAlgn="auto" latinLnBrk="0" hangingPunct="1">
                        <a:lnSpc>
                          <a:spcPct val="100000"/>
                        </a:lnSpc>
                        <a:spcBef>
                          <a:spcPct val="20000"/>
                        </a:spcBef>
                        <a:spcAft>
                          <a:spcPts val="600"/>
                        </a:spcAft>
                        <a:buClrTx/>
                        <a:buSzTx/>
                        <a:buFont typeface="Arial" pitchFamily="34" charset="0"/>
                        <a:buNone/>
                        <a:tabLst/>
                        <a:defRPr/>
                      </a:pPr>
                      <a:r>
                        <a:rPr kumimoji="0" lang="nl-NL" sz="2800" b="1" u="none" strike="noStrike" kern="1200" cap="none" spc="0" normalizeH="0" baseline="0" noProof="0" dirty="0" smtClean="0">
                          <a:ln>
                            <a:noFill/>
                          </a:ln>
                          <a:effectLst/>
                          <a:uLnTx/>
                          <a:uFillTx/>
                          <a:latin typeface="Calibri" panose="020F0502020204030204" pitchFamily="34" charset="0"/>
                        </a:rPr>
                        <a:t>4. </a:t>
                      </a:r>
                      <a:r>
                        <a:rPr kumimoji="0" lang="nl-NL" sz="2800" b="1"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rPr>
                        <a:t>Gesprekstechnieken: uitleg en rollenspel</a:t>
                      </a:r>
                      <a:endParaRPr kumimoji="0" lang="nl-NL" sz="2800" b="1"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mn-cs"/>
                      </a:endParaRPr>
                    </a:p>
                  </a:txBody>
                  <a:tcPr/>
                </a:tc>
              </a:tr>
              <a:tr h="406973">
                <a:tc>
                  <a:txBody>
                    <a:bodyPr/>
                    <a:lstStyle/>
                    <a:p>
                      <a:pPr marL="0" marR="0" lvl="0" indent="0" algn="l" defTabSz="914400" rtl="0" eaLnBrk="1" fontAlgn="auto" latinLnBrk="0" hangingPunct="1">
                        <a:lnSpc>
                          <a:spcPct val="100000"/>
                        </a:lnSpc>
                        <a:spcBef>
                          <a:spcPct val="20000"/>
                        </a:spcBef>
                        <a:spcAft>
                          <a:spcPts val="600"/>
                        </a:spcAft>
                        <a:buClrTx/>
                        <a:buSzTx/>
                        <a:buFont typeface="Arial" pitchFamily="34" charset="0"/>
                        <a:buNone/>
                        <a:tabLst/>
                        <a:defRPr/>
                      </a:pPr>
                      <a:r>
                        <a:rPr lang="nl-NL" sz="2800" b="1" dirty="0" smtClean="0">
                          <a:latin typeface="Calibri" panose="020F0502020204030204" pitchFamily="34" charset="0"/>
                        </a:rPr>
                        <a:t>5. Afsluiting</a:t>
                      </a:r>
                      <a:r>
                        <a:rPr lang="nl-NL" sz="2800" b="1" baseline="0" dirty="0" smtClean="0">
                          <a:latin typeface="Calibri" panose="020F0502020204030204" pitchFamily="34" charset="0"/>
                        </a:rPr>
                        <a:t> en vooruitblik</a:t>
                      </a:r>
                      <a:endParaRPr lang="nl-NL" sz="2800" b="1" dirty="0" smtClean="0">
                        <a:latin typeface="Calibri" panose="020F0502020204030204" pitchFamily="34" charset="0"/>
                      </a:endParaRPr>
                    </a:p>
                  </a:txBody>
                  <a:tcPr/>
                </a:tc>
              </a:tr>
              <a:tr h="671314">
                <a:tc>
                  <a:txBody>
                    <a:bodyPr/>
                    <a:lstStyle/>
                    <a:p>
                      <a:pPr>
                        <a:lnSpc>
                          <a:spcPct val="115000"/>
                        </a:lnSpc>
                        <a:spcAft>
                          <a:spcPts val="1000"/>
                        </a:spcAft>
                      </a:pPr>
                      <a:endParaRPr lang="nl-NL" sz="2800" b="1" dirty="0" smtClean="0">
                        <a:effectLst/>
                        <a:latin typeface="Calibri" panose="020F0502020204030204" pitchFamily="34" charset="0"/>
                        <a:ea typeface="Calibri"/>
                        <a:cs typeface="Times New Roman"/>
                      </a:endParaRPr>
                    </a:p>
                  </a:txBody>
                  <a:tcPr/>
                </a:tc>
              </a:tr>
            </a:tbl>
          </a:graphicData>
        </a:graphic>
      </p:graphicFrame>
    </p:spTree>
    <p:extLst>
      <p:ext uri="{BB962C8B-B14F-4D97-AF65-F5344CB8AC3E}">
        <p14:creationId xmlns:p14="http://schemas.microsoft.com/office/powerpoint/2010/main" val="31449627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1520" y="188640"/>
            <a:ext cx="8136904" cy="1371600"/>
          </a:xfrm>
        </p:spPr>
        <p:txBody>
          <a:bodyPr/>
          <a:lstStyle/>
          <a:p>
            <a:r>
              <a:rPr lang="nl-NL" dirty="0" smtClean="0"/>
              <a:t>Doelen</a:t>
            </a:r>
            <a:r>
              <a:rPr lang="nl-NL" dirty="0"/>
              <a:t/>
            </a:r>
            <a:br>
              <a:rPr lang="nl-NL" dirty="0"/>
            </a:br>
            <a:endParaRPr lang="nl-NL" dirty="0"/>
          </a:p>
        </p:txBody>
      </p:sp>
      <p:sp>
        <p:nvSpPr>
          <p:cNvPr id="3" name="Tijdelijke aanduiding voor inhoud 2"/>
          <p:cNvSpPr>
            <a:spLocks noGrp="1"/>
          </p:cNvSpPr>
          <p:nvPr>
            <p:ph idx="1"/>
          </p:nvPr>
        </p:nvSpPr>
        <p:spPr>
          <a:xfrm>
            <a:off x="467544" y="1916832"/>
            <a:ext cx="8291264" cy="1892424"/>
          </a:xfrm>
        </p:spPr>
        <p:txBody>
          <a:bodyPr>
            <a:noAutofit/>
          </a:bodyPr>
          <a:lstStyle/>
          <a:p>
            <a:pPr marL="457200" indent="-457200">
              <a:buFont typeface="Wingdings" panose="05000000000000000000" pitchFamily="2" charset="2"/>
              <a:buChar char="Ø"/>
            </a:pPr>
            <a:r>
              <a:rPr lang="nl-NL" sz="2800" dirty="0" smtClean="0"/>
              <a:t>Bewustwording </a:t>
            </a:r>
            <a:r>
              <a:rPr lang="nl-NL" sz="2800" dirty="0"/>
              <a:t>van verschillende zienswijzen tussen ouders en meiden </a:t>
            </a:r>
            <a:r>
              <a:rPr lang="nl-NL" sz="2800" dirty="0" smtClean="0"/>
              <a:t>vergroten</a:t>
            </a:r>
            <a:endParaRPr lang="en-GB" sz="2800" dirty="0"/>
          </a:p>
          <a:p>
            <a:pPr marL="457200" indent="-457200">
              <a:buFont typeface="Wingdings" panose="05000000000000000000" pitchFamily="2" charset="2"/>
              <a:buChar char="Ø"/>
            </a:pPr>
            <a:r>
              <a:rPr lang="nl-NL" sz="2800" dirty="0" smtClean="0"/>
              <a:t>Vergroten </a:t>
            </a:r>
            <a:r>
              <a:rPr lang="nl-NL" sz="2800" dirty="0"/>
              <a:t>van communicatie vaardigheden van de </a:t>
            </a:r>
            <a:r>
              <a:rPr lang="nl-NL" sz="2800" dirty="0" smtClean="0"/>
              <a:t>ouders</a:t>
            </a:r>
            <a:endParaRPr lang="en-GB" sz="2800" dirty="0"/>
          </a:p>
          <a:p>
            <a:endParaRPr lang="nl-NL" sz="2800" dirty="0" smtClean="0">
              <a:latin typeface="Calibri" panose="020F0502020204030204" pitchFamily="34" charset="0"/>
            </a:endParaRPr>
          </a:p>
        </p:txBody>
      </p:sp>
    </p:spTree>
    <p:extLst>
      <p:ext uri="{BB962C8B-B14F-4D97-AF65-F5344CB8AC3E}">
        <p14:creationId xmlns:p14="http://schemas.microsoft.com/office/powerpoint/2010/main" val="3455786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116632"/>
            <a:ext cx="7992888" cy="792088"/>
          </a:xfrm>
        </p:spPr>
        <p:txBody>
          <a:bodyPr>
            <a:normAutofit fontScale="90000"/>
          </a:bodyPr>
          <a:lstStyle/>
          <a:p>
            <a:pPr algn="ctr"/>
            <a:r>
              <a:rPr lang="nl-NL" dirty="0" smtClean="0"/>
              <a:t/>
            </a:r>
            <a:br>
              <a:rPr lang="nl-NL" dirty="0" smtClean="0"/>
            </a:br>
            <a:r>
              <a:rPr lang="nl-NL" dirty="0" smtClean="0"/>
              <a:t>Oefening</a:t>
            </a:r>
            <a:endParaRPr lang="nl-NL" dirty="0"/>
          </a:p>
        </p:txBody>
      </p:sp>
      <p:sp>
        <p:nvSpPr>
          <p:cNvPr id="7" name="Tijdelijke aanduiding voor inhoud 2"/>
          <p:cNvSpPr>
            <a:spLocks noGrp="1"/>
          </p:cNvSpPr>
          <p:nvPr>
            <p:ph idx="1"/>
          </p:nvPr>
        </p:nvSpPr>
        <p:spPr>
          <a:xfrm>
            <a:off x="467544" y="1052736"/>
            <a:ext cx="8075240" cy="5544616"/>
          </a:xfrm>
        </p:spPr>
        <p:txBody>
          <a:bodyPr>
            <a:normAutofit fontScale="77500" lnSpcReduction="20000"/>
          </a:bodyPr>
          <a:lstStyle/>
          <a:p>
            <a:pPr marL="342900" lvl="0" indent="-342900">
              <a:buFont typeface="Arial" panose="020B0604020202020204" pitchFamily="34" charset="0"/>
              <a:buChar char="•"/>
            </a:pPr>
            <a:r>
              <a:rPr lang="nl-NL" sz="2400" dirty="0"/>
              <a:t>Wat is voor jou het geluk van je dochter?</a:t>
            </a:r>
            <a:endParaRPr lang="en-GB" sz="2400" dirty="0"/>
          </a:p>
          <a:p>
            <a:pPr marL="342900" lvl="0" indent="-342900">
              <a:buFont typeface="Arial" panose="020B0604020202020204" pitchFamily="34" charset="0"/>
              <a:buChar char="•"/>
            </a:pPr>
            <a:r>
              <a:rPr lang="nl-NL" sz="2400" dirty="0"/>
              <a:t>Mag je dochter zelf bepalen met wie ze gaat trouwen en hoe ziet de toekomstige man er uit van je dochter?</a:t>
            </a:r>
            <a:endParaRPr lang="en-GB" sz="2400" dirty="0"/>
          </a:p>
          <a:p>
            <a:pPr marL="342900" lvl="0" indent="-342900">
              <a:buFont typeface="Arial" panose="020B0604020202020204" pitchFamily="34" charset="0"/>
              <a:buChar char="•"/>
            </a:pPr>
            <a:r>
              <a:rPr lang="nl-NL" sz="2400" dirty="0"/>
              <a:t>Wat zouden jullie ervan vinden als je dochter met een niet-Turk wil trouwen?</a:t>
            </a:r>
            <a:endParaRPr lang="en-GB" sz="2400" dirty="0"/>
          </a:p>
          <a:p>
            <a:pPr marL="342900" lvl="0" indent="-342900">
              <a:buFont typeface="Arial" panose="020B0604020202020204" pitchFamily="34" charset="0"/>
              <a:buChar char="•"/>
            </a:pPr>
            <a:r>
              <a:rPr lang="nl-NL" sz="2400" dirty="0"/>
              <a:t>Wat zou de familie er van vinden?</a:t>
            </a:r>
            <a:endParaRPr lang="en-GB" sz="2400" dirty="0"/>
          </a:p>
          <a:p>
            <a:pPr marL="342900" lvl="0" indent="-342900">
              <a:buFont typeface="Arial" panose="020B0604020202020204" pitchFamily="34" charset="0"/>
              <a:buChar char="•"/>
            </a:pPr>
            <a:r>
              <a:rPr lang="nl-NL" sz="2400" dirty="0"/>
              <a:t>Hoe ver ga je om je dochter over te halen in haar partnerkeuze wanneer u het er niet mee eens bent?</a:t>
            </a:r>
            <a:endParaRPr lang="en-GB" sz="2400" dirty="0"/>
          </a:p>
          <a:p>
            <a:pPr marL="342900" lvl="0" indent="-342900">
              <a:buFont typeface="Arial" panose="020B0604020202020204" pitchFamily="34" charset="0"/>
              <a:buChar char="•"/>
            </a:pPr>
            <a:r>
              <a:rPr lang="nl-NL" sz="2400" dirty="0"/>
              <a:t>Hoe ziet de toekomstige baan/werk er uit van je dochter? Wat vind u belangrijk in een baan voor uw dochter?</a:t>
            </a:r>
            <a:endParaRPr lang="en-GB" sz="2400" dirty="0"/>
          </a:p>
          <a:p>
            <a:pPr marL="342900" lvl="0" indent="-342900">
              <a:buFont typeface="Arial" panose="020B0604020202020204" pitchFamily="34" charset="0"/>
              <a:buChar char="•"/>
            </a:pPr>
            <a:r>
              <a:rPr lang="nl-NL" sz="2400" dirty="0"/>
              <a:t>Speelt geld een belangrijke rol?</a:t>
            </a:r>
            <a:endParaRPr lang="en-GB" sz="2400" dirty="0"/>
          </a:p>
          <a:p>
            <a:pPr marL="342900" lvl="0" indent="-342900">
              <a:buFont typeface="Arial" panose="020B0604020202020204" pitchFamily="34" charset="0"/>
              <a:buChar char="•"/>
            </a:pPr>
            <a:r>
              <a:rPr lang="nl-NL" sz="2400" dirty="0"/>
              <a:t>Wat voor huis krijgt je dochter in de toekomst en waar gaat ze wonen?</a:t>
            </a:r>
            <a:endParaRPr lang="en-GB" sz="2400" dirty="0"/>
          </a:p>
          <a:p>
            <a:pPr marL="342900" lvl="0" indent="-342900">
              <a:buFont typeface="Arial" panose="020B0604020202020204" pitchFamily="34" charset="0"/>
              <a:buChar char="•"/>
            </a:pPr>
            <a:r>
              <a:rPr lang="nl-NL" sz="2400" dirty="0"/>
              <a:t>Welke fouten mag je dochter beslist niet maken?</a:t>
            </a:r>
            <a:endParaRPr lang="en-GB" sz="2400" dirty="0"/>
          </a:p>
          <a:p>
            <a:pPr marL="342900" lvl="0" indent="-342900">
              <a:buFont typeface="Arial" panose="020B0604020202020204" pitchFamily="34" charset="0"/>
              <a:buChar char="•"/>
            </a:pPr>
            <a:r>
              <a:rPr lang="nl-NL" sz="2400" dirty="0"/>
              <a:t>Wat heb je van je eigen ouders geleerd?</a:t>
            </a:r>
            <a:endParaRPr lang="en-GB" sz="2400" dirty="0"/>
          </a:p>
          <a:p>
            <a:pPr marL="342900" lvl="0" indent="-342900">
              <a:buFont typeface="Arial" panose="020B0604020202020204" pitchFamily="34" charset="0"/>
              <a:buChar char="•"/>
            </a:pPr>
            <a:r>
              <a:rPr lang="nl-NL" sz="2400" dirty="0"/>
              <a:t>Wat heb je vanuit je eigen opvoeding meegekregen wat je doorgeeft aan je kinderen?</a:t>
            </a:r>
            <a:endParaRPr lang="en-GB" sz="2400" dirty="0"/>
          </a:p>
          <a:p>
            <a:endParaRPr lang="nl-NL" dirty="0">
              <a:latin typeface="Calibri" panose="020F0502020204030204" pitchFamily="34" charset="0"/>
            </a:endParaRPr>
          </a:p>
        </p:txBody>
      </p:sp>
    </p:spTree>
    <p:extLst>
      <p:ext uri="{BB962C8B-B14F-4D97-AF65-F5344CB8AC3E}">
        <p14:creationId xmlns:p14="http://schemas.microsoft.com/office/powerpoint/2010/main" val="3770492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915816" y="2853780"/>
            <a:ext cx="4680520" cy="2088232"/>
          </a:xfrm>
        </p:spPr>
        <p:txBody>
          <a:bodyPr>
            <a:normAutofit/>
          </a:bodyPr>
          <a:lstStyle/>
          <a:p>
            <a:pPr algn="ctr"/>
            <a:r>
              <a:rPr lang="nl-NL" dirty="0" smtClean="0"/>
              <a:t>Pauze</a:t>
            </a:r>
            <a:endParaRPr lang="nl-NL" dirty="0"/>
          </a:p>
        </p:txBody>
      </p:sp>
      <p:pic>
        <p:nvPicPr>
          <p:cNvPr id="5122" name="Picture 2" descr="Afbeeldingsresultaat voor smile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692696"/>
            <a:ext cx="3816424" cy="3205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14780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52718"/>
            <a:ext cx="8075240" cy="1371600"/>
          </a:xfrm>
        </p:spPr>
        <p:txBody>
          <a:bodyPr/>
          <a:lstStyle/>
          <a:p>
            <a:pPr algn="ctr"/>
            <a:r>
              <a:rPr lang="nl-NL" b="1" dirty="0" smtClean="0"/>
              <a:t>Het belang van luisteren</a:t>
            </a:r>
            <a:endParaRPr lang="nl-NL" dirty="0"/>
          </a:p>
        </p:txBody>
      </p:sp>
      <p:sp>
        <p:nvSpPr>
          <p:cNvPr id="3" name="Tijdelijke aanduiding voor inhoud 2"/>
          <p:cNvSpPr>
            <a:spLocks noGrp="1"/>
          </p:cNvSpPr>
          <p:nvPr>
            <p:ph idx="1"/>
          </p:nvPr>
        </p:nvSpPr>
        <p:spPr/>
        <p:txBody>
          <a:bodyPr/>
          <a:lstStyle/>
          <a:p>
            <a:endParaRPr lang="nl-NL" dirty="0" smtClean="0"/>
          </a:p>
          <a:p>
            <a:pPr algn="ctr"/>
            <a:r>
              <a:rPr lang="nl-NL" sz="3200" dirty="0" smtClean="0"/>
              <a:t>https</a:t>
            </a:r>
            <a:r>
              <a:rPr lang="nl-NL" sz="3200" dirty="0"/>
              <a:t>://www.youtube.com/watch?v=dg3EQanirCg</a:t>
            </a:r>
          </a:p>
        </p:txBody>
      </p:sp>
    </p:spTree>
    <p:extLst>
      <p:ext uri="{BB962C8B-B14F-4D97-AF65-F5344CB8AC3E}">
        <p14:creationId xmlns:p14="http://schemas.microsoft.com/office/powerpoint/2010/main" val="171726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6883" y="332656"/>
            <a:ext cx="7211144" cy="723528"/>
          </a:xfrm>
        </p:spPr>
        <p:txBody>
          <a:bodyPr/>
          <a:lstStyle/>
          <a:p>
            <a:pPr algn="ctr"/>
            <a:r>
              <a:rPr lang="nl-NL" dirty="0" smtClean="0"/>
              <a:t>communicatie</a:t>
            </a:r>
            <a:endParaRPr lang="nl-NL" dirty="0"/>
          </a:p>
        </p:txBody>
      </p:sp>
      <p:sp>
        <p:nvSpPr>
          <p:cNvPr id="5" name="Rechthoek 4"/>
          <p:cNvSpPr/>
          <p:nvPr/>
        </p:nvSpPr>
        <p:spPr>
          <a:xfrm>
            <a:off x="466883" y="1124744"/>
            <a:ext cx="8001697" cy="4401205"/>
          </a:xfrm>
          <a:prstGeom prst="rect">
            <a:avLst/>
          </a:prstGeom>
        </p:spPr>
        <p:txBody>
          <a:bodyPr wrap="square">
            <a:spAutoFit/>
          </a:bodyPr>
          <a:lstStyle/>
          <a:p>
            <a:pPr fontAlgn="base"/>
            <a:endParaRPr lang="nl-NL" sz="2800" b="1" dirty="0">
              <a:latin typeface="Calibri" panose="020F0502020204030204" pitchFamily="34" charset="0"/>
            </a:endParaRPr>
          </a:p>
          <a:p>
            <a:pPr marL="342900" indent="-342900" fontAlgn="base">
              <a:buFont typeface="Arial" panose="020B0604020202020204" pitchFamily="34" charset="0"/>
              <a:buChar char="•"/>
            </a:pPr>
            <a:endParaRPr lang="nl-NL" sz="2800" b="1" dirty="0" smtClean="0">
              <a:latin typeface="Calibri" panose="020F0502020204030204" pitchFamily="34" charset="0"/>
            </a:endParaRPr>
          </a:p>
          <a:p>
            <a:pPr marL="342900" indent="-342900" fontAlgn="base">
              <a:buFont typeface="Arial" panose="020B0604020202020204" pitchFamily="34" charset="0"/>
              <a:buChar char="•"/>
            </a:pPr>
            <a:r>
              <a:rPr lang="nl-NL" sz="2800" b="1" dirty="0" smtClean="0">
                <a:latin typeface="Calibri" panose="020F0502020204030204" pitchFamily="34" charset="0"/>
              </a:rPr>
              <a:t>Voordelen en nadelen van tweetalig zijn</a:t>
            </a:r>
            <a:r>
              <a:rPr lang="nl-NL" sz="2800" b="1" dirty="0" smtClean="0">
                <a:latin typeface="Calibri" panose="020F0502020204030204" pitchFamily="34" charset="0"/>
              </a:rPr>
              <a:t/>
            </a:r>
            <a:br>
              <a:rPr lang="nl-NL" sz="2800" b="1" dirty="0" smtClean="0">
                <a:latin typeface="Calibri" panose="020F0502020204030204" pitchFamily="34" charset="0"/>
              </a:rPr>
            </a:br>
            <a:endParaRPr lang="nl-NL" sz="2800" b="1" dirty="0" smtClean="0">
              <a:latin typeface="Calibri" panose="020F0502020204030204" pitchFamily="34" charset="0"/>
            </a:endParaRPr>
          </a:p>
          <a:p>
            <a:pPr marL="342900" indent="-342900" fontAlgn="base">
              <a:buFont typeface="Arial" panose="020B0604020202020204" pitchFamily="34" charset="0"/>
              <a:buChar char="•"/>
            </a:pPr>
            <a:r>
              <a:rPr lang="nl-NL" sz="2800" b="1" dirty="0" smtClean="0">
                <a:latin typeface="Calibri" panose="020F0502020204030204" pitchFamily="34" charset="0"/>
              </a:rPr>
              <a:t>Indirecte communicatie</a:t>
            </a:r>
            <a:r>
              <a:rPr lang="nl-NL" sz="2800" b="1" dirty="0" smtClean="0">
                <a:latin typeface="Calibri" panose="020F0502020204030204" pitchFamily="34" charset="0"/>
              </a:rPr>
              <a:t> </a:t>
            </a:r>
            <a:r>
              <a:rPr lang="nl-NL" sz="2800" b="1" dirty="0" smtClean="0">
                <a:latin typeface="Calibri" panose="020F0502020204030204" pitchFamily="34" charset="0"/>
              </a:rPr>
              <a:t/>
            </a:r>
            <a:br>
              <a:rPr lang="nl-NL" sz="2800" b="1" dirty="0" smtClean="0">
                <a:latin typeface="Calibri" panose="020F0502020204030204" pitchFamily="34" charset="0"/>
              </a:rPr>
            </a:br>
            <a:endParaRPr lang="nl-NL" sz="2800" b="1" dirty="0" smtClean="0">
              <a:latin typeface="Calibri" panose="020F0502020204030204" pitchFamily="34" charset="0"/>
            </a:endParaRPr>
          </a:p>
          <a:p>
            <a:pPr marL="342900" indent="-342900" fontAlgn="base">
              <a:buFont typeface="Arial" panose="020B0604020202020204" pitchFamily="34" charset="0"/>
              <a:buChar char="•"/>
            </a:pPr>
            <a:r>
              <a:rPr lang="nl-NL" sz="2800" b="1" dirty="0">
                <a:latin typeface="Calibri" panose="020F0502020204030204" pitchFamily="34" charset="0"/>
              </a:rPr>
              <a:t>Het belang van luisteren</a:t>
            </a:r>
          </a:p>
          <a:p>
            <a:pPr fontAlgn="base"/>
            <a:endParaRPr lang="nl-NL" sz="2800" b="1" dirty="0">
              <a:latin typeface="Calibri" panose="020F0502020204030204" pitchFamily="34" charset="0"/>
            </a:endParaRPr>
          </a:p>
          <a:p>
            <a:pPr marL="342900" indent="-342900" fontAlgn="base">
              <a:buFont typeface="Arial" panose="020B0604020202020204" pitchFamily="34" charset="0"/>
              <a:buChar char="•"/>
            </a:pPr>
            <a:r>
              <a:rPr lang="nl-NL" sz="2800" b="1" dirty="0" smtClean="0">
                <a:latin typeface="Calibri" panose="020F0502020204030204" pitchFamily="34" charset="0"/>
              </a:rPr>
              <a:t>Het belang van lichaamstaal</a:t>
            </a:r>
            <a:endParaRPr lang="nl-NL" sz="2800" b="1" dirty="0">
              <a:latin typeface="Calibri" panose="020F0502020204030204" pitchFamily="34" charset="0"/>
            </a:endParaRPr>
          </a:p>
          <a:p>
            <a:pPr marL="342900" indent="-342900" fontAlgn="base">
              <a:buFont typeface="Arial" panose="020B0604020202020204" pitchFamily="34" charset="0"/>
              <a:buChar char="•"/>
            </a:pPr>
            <a:endParaRPr lang="nl-NL" sz="2800" b="1" dirty="0">
              <a:latin typeface="Calibri" panose="020F0502020204030204" pitchFamily="34" charset="0"/>
            </a:endParaRPr>
          </a:p>
        </p:txBody>
      </p:sp>
    </p:spTree>
    <p:extLst>
      <p:ext uri="{BB962C8B-B14F-4D97-AF65-F5344CB8AC3E}">
        <p14:creationId xmlns:p14="http://schemas.microsoft.com/office/powerpoint/2010/main" val="5332471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113184"/>
            <a:ext cx="8440178" cy="1011560"/>
          </a:xfrm>
        </p:spPr>
        <p:txBody>
          <a:bodyPr>
            <a:normAutofit/>
          </a:bodyPr>
          <a:lstStyle/>
          <a:p>
            <a:pPr algn="ctr"/>
            <a:r>
              <a:rPr lang="nl-NL" dirty="0" smtClean="0"/>
              <a:t>Tips om goed te luisteren</a:t>
            </a:r>
            <a:endParaRPr lang="nl-NL" dirty="0"/>
          </a:p>
        </p:txBody>
      </p:sp>
      <p:sp>
        <p:nvSpPr>
          <p:cNvPr id="3" name="Rechthoek 2"/>
          <p:cNvSpPr/>
          <p:nvPr/>
        </p:nvSpPr>
        <p:spPr>
          <a:xfrm>
            <a:off x="324409" y="1124744"/>
            <a:ext cx="8640960" cy="5799536"/>
          </a:xfrm>
          <a:prstGeom prst="rect">
            <a:avLst/>
          </a:prstGeom>
        </p:spPr>
        <p:txBody>
          <a:bodyPr wrap="square">
            <a:spAutoFit/>
          </a:bodyPr>
          <a:lstStyle/>
          <a:p>
            <a:pPr marL="342900" lvl="0" indent="-342900">
              <a:lnSpc>
                <a:spcPct val="115000"/>
              </a:lnSpc>
              <a:spcAft>
                <a:spcPts val="0"/>
              </a:spcAft>
              <a:buFont typeface="Symbol"/>
              <a:buChar char=""/>
            </a:pPr>
            <a:r>
              <a:rPr lang="nl-NL" sz="2800" b="1" dirty="0" smtClean="0">
                <a:latin typeface="Calibri"/>
                <a:ea typeface="Calibri"/>
                <a:cs typeface="Times New Roman"/>
              </a:rPr>
              <a:t>Houd oogcontact</a:t>
            </a:r>
            <a:r>
              <a:rPr lang="nl-NL" sz="2800" b="1" dirty="0" smtClean="0">
                <a:latin typeface="Calibri"/>
                <a:ea typeface="Calibri"/>
                <a:cs typeface="Times New Roman"/>
              </a:rPr>
              <a:t>, </a:t>
            </a:r>
            <a:r>
              <a:rPr lang="nl-NL" sz="2800" b="1" dirty="0">
                <a:latin typeface="Calibri"/>
                <a:ea typeface="Calibri"/>
                <a:cs typeface="Times New Roman"/>
              </a:rPr>
              <a:t>a</a:t>
            </a:r>
            <a:r>
              <a:rPr lang="nl-NL" sz="2800" b="1" dirty="0" smtClean="0">
                <a:latin typeface="Calibri"/>
                <a:ea typeface="Calibri"/>
                <a:cs typeface="Times New Roman"/>
              </a:rPr>
              <a:t>f en toe knikken, ‘ja’ zeggen, of vragen wanneer je iets niet snapt zijn aspecten die laten zien dat je luistert</a:t>
            </a:r>
          </a:p>
          <a:p>
            <a:pPr marL="342900" lvl="0" indent="-342900">
              <a:lnSpc>
                <a:spcPct val="115000"/>
              </a:lnSpc>
              <a:spcAft>
                <a:spcPts val="0"/>
              </a:spcAft>
              <a:buFont typeface="Symbol"/>
              <a:buChar char=""/>
            </a:pPr>
            <a:r>
              <a:rPr lang="nl-NL" sz="2800" b="1" dirty="0" smtClean="0">
                <a:latin typeface="Calibri"/>
                <a:ea typeface="Calibri"/>
                <a:cs typeface="Times New Roman"/>
              </a:rPr>
              <a:t>Elkaar laten uitpraten en niet oordelen</a:t>
            </a:r>
          </a:p>
          <a:p>
            <a:pPr marL="342900" lvl="0" indent="-342900">
              <a:lnSpc>
                <a:spcPct val="115000"/>
              </a:lnSpc>
              <a:spcAft>
                <a:spcPts val="0"/>
              </a:spcAft>
              <a:buFont typeface="Symbol"/>
              <a:buChar char=""/>
            </a:pPr>
            <a:r>
              <a:rPr lang="nl-NL" sz="2800" b="1" dirty="0" smtClean="0">
                <a:latin typeface="Calibri"/>
                <a:ea typeface="Calibri"/>
                <a:cs typeface="Times New Roman"/>
              </a:rPr>
              <a:t>Houd afstand van dingen die je aandacht zouden kunnen verstoren</a:t>
            </a:r>
            <a:endParaRPr lang="nl-NL" sz="2800" b="1" dirty="0">
              <a:latin typeface="Calibri"/>
              <a:ea typeface="Calibri"/>
              <a:cs typeface="Times New Roman"/>
            </a:endParaRPr>
          </a:p>
          <a:p>
            <a:pPr marL="342900" lvl="0" indent="-342900">
              <a:lnSpc>
                <a:spcPct val="115000"/>
              </a:lnSpc>
              <a:spcAft>
                <a:spcPts val="1000"/>
              </a:spcAft>
              <a:buFont typeface="Symbol"/>
              <a:buChar char=""/>
            </a:pPr>
            <a:r>
              <a:rPr lang="nl-NL" sz="2800" b="1" dirty="0" smtClean="0">
                <a:latin typeface="Calibri"/>
                <a:ea typeface="Calibri"/>
                <a:cs typeface="Times New Roman"/>
              </a:rPr>
              <a:t>Als je het ergens niet mee eens bent moet je dit op een respectvolle manier laten blijken</a:t>
            </a:r>
          </a:p>
          <a:p>
            <a:pPr marL="342900" lvl="0" indent="-342900">
              <a:lnSpc>
                <a:spcPct val="115000"/>
              </a:lnSpc>
              <a:spcAft>
                <a:spcPts val="1000"/>
              </a:spcAft>
              <a:buFont typeface="Symbol"/>
              <a:buChar char=""/>
            </a:pPr>
            <a:r>
              <a:rPr lang="nl-NL" sz="2800" b="1" dirty="0" smtClean="0">
                <a:latin typeface="Calibri"/>
                <a:ea typeface="Calibri"/>
                <a:cs typeface="Times New Roman"/>
              </a:rPr>
              <a:t>Benoem wanneer je een irritatie voelt</a:t>
            </a:r>
            <a:endParaRPr lang="nl-NL" sz="2800" b="1" dirty="0">
              <a:latin typeface="Calibri"/>
              <a:ea typeface="Calibri"/>
              <a:cs typeface="Times New Roman"/>
            </a:endParaRPr>
          </a:p>
          <a:p>
            <a:pPr marL="342900" lvl="0" indent="-342900">
              <a:lnSpc>
                <a:spcPct val="115000"/>
              </a:lnSpc>
              <a:spcAft>
                <a:spcPts val="1000"/>
              </a:spcAft>
              <a:buFont typeface="Symbol"/>
              <a:buChar char=""/>
            </a:pPr>
            <a:r>
              <a:rPr lang="nl-NL" sz="2800" b="1" dirty="0" smtClean="0">
                <a:latin typeface="Calibri"/>
                <a:ea typeface="Calibri"/>
                <a:cs typeface="Times New Roman"/>
              </a:rPr>
              <a:t>Je eigen visie, gevoel en wensen benoemen zonder een ander te kwetsen </a:t>
            </a:r>
          </a:p>
        </p:txBody>
      </p:sp>
    </p:spTree>
    <p:extLst>
      <p:ext uri="{BB962C8B-B14F-4D97-AF65-F5344CB8AC3E}">
        <p14:creationId xmlns:p14="http://schemas.microsoft.com/office/powerpoint/2010/main" val="3309115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Rollenspel</a:t>
            </a:r>
            <a:endParaRPr lang="en-GB" dirty="0"/>
          </a:p>
        </p:txBody>
      </p:sp>
      <p:sp>
        <p:nvSpPr>
          <p:cNvPr id="3" name="Tijdelijke aanduiding voor inhoud 2"/>
          <p:cNvSpPr>
            <a:spLocks noGrp="1"/>
          </p:cNvSpPr>
          <p:nvPr>
            <p:ph idx="1"/>
          </p:nvPr>
        </p:nvSpPr>
        <p:spPr/>
        <p:txBody>
          <a:bodyPr/>
          <a:lstStyle/>
          <a:p>
            <a:r>
              <a:rPr lang="nl-NL" dirty="0" smtClean="0"/>
              <a:t>Welke onderwerpen zou u willen behandelen? </a:t>
            </a:r>
            <a:endParaRPr lang="nl-NL" dirty="0" smtClean="0"/>
          </a:p>
          <a:p>
            <a:endParaRPr lang="nl-NL" dirty="0" smtClean="0"/>
          </a:p>
          <a:p>
            <a:r>
              <a:rPr lang="nl-NL" dirty="0" smtClean="0"/>
              <a:t>Na afloop</a:t>
            </a:r>
            <a:endParaRPr lang="nl-NL" dirty="0"/>
          </a:p>
          <a:p>
            <a:pPr marL="342900" indent="-342900">
              <a:buFontTx/>
              <a:buChar char="-"/>
            </a:pPr>
            <a:r>
              <a:rPr lang="nl-NL" dirty="0" smtClean="0"/>
              <a:t>Wat voelde u?</a:t>
            </a:r>
            <a:endParaRPr lang="nl-NL" dirty="0" smtClean="0"/>
          </a:p>
          <a:p>
            <a:pPr marL="342900" indent="-342900">
              <a:buFontTx/>
              <a:buChar char="-"/>
            </a:pPr>
            <a:r>
              <a:rPr lang="nl-NL" dirty="0" smtClean="0"/>
              <a:t>Heeft u zich voldoende kunnen uiten? </a:t>
            </a:r>
            <a:endParaRPr lang="nl-NL" dirty="0" smtClean="0"/>
          </a:p>
          <a:p>
            <a:pPr marL="342900" indent="-342900">
              <a:buFontTx/>
              <a:buChar char="-"/>
            </a:pPr>
            <a:r>
              <a:rPr lang="nl-NL" dirty="0" smtClean="0"/>
              <a:t>Hoe was volgens u de communicatie? Hoe zou het beter of anders kunnen? </a:t>
            </a:r>
            <a:endParaRPr lang="en-GB" dirty="0"/>
          </a:p>
        </p:txBody>
      </p:sp>
    </p:spTree>
    <p:extLst>
      <p:ext uri="{BB962C8B-B14F-4D97-AF65-F5344CB8AC3E}">
        <p14:creationId xmlns:p14="http://schemas.microsoft.com/office/powerpoint/2010/main" val="2987568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eel">
  <a:themeElements>
    <a:clrScheme name="Essentie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e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ee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6E494EF6D36F4087DA9343752A7D67" ma:contentTypeVersion="14" ma:contentTypeDescription="Een nieuw document maken." ma:contentTypeScope="" ma:versionID="5f95ff7a70edf1c791d9a9b3f2434221">
  <xsd:schema xmlns:xsd="http://www.w3.org/2001/XMLSchema" xmlns:xs="http://www.w3.org/2001/XMLSchema" xmlns:p="http://schemas.microsoft.com/office/2006/metadata/properties" xmlns:ns2="46f91b16-7e43-40ed-9f19-6dfef78ab16e" xmlns:ns3="174e17e1-2412-4894-a7a1-b61baf438233" targetNamespace="http://schemas.microsoft.com/office/2006/metadata/properties" ma:root="true" ma:fieldsID="6ddc7cd02964f89e19d4e52ea7cf6438" ns2:_="" ns3:_="">
    <xsd:import namespace="46f91b16-7e43-40ed-9f19-6dfef78ab16e"/>
    <xsd:import namespace="174e17e1-2412-4894-a7a1-b61baf438233"/>
    <xsd:element name="properties">
      <xsd:complexType>
        <xsd:sequence>
          <xsd:element name="documentManagement">
            <xsd:complexType>
              <xsd:all>
                <xsd:element ref="ns2:Status" minOccurs="0"/>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f91b16-7e43-40ed-9f19-6dfef78ab16e" elementFormDefault="qualified">
    <xsd:import namespace="http://schemas.microsoft.com/office/2006/documentManagement/types"/>
    <xsd:import namespace="http://schemas.microsoft.com/office/infopath/2007/PartnerControls"/>
    <xsd:element name="Status" ma:index="8" nillable="true" ma:displayName="Status" ma:format="Dropdown" ma:internalName="Status">
      <xsd:simpleType>
        <xsd:restriction base="dms:Choice">
          <xsd:enumeration value="Voltooid"/>
          <xsd:enumeration value="Afgewezen / Gestopt"/>
          <xsd:enumeration value="Onbekend / n.v.t."/>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lcf76f155ced4ddcb4097134ff3c332f" ma:index="12" nillable="true" ma:taxonomy="true" ma:internalName="lcf76f155ced4ddcb4097134ff3c332f" ma:taxonomyFieldName="MediaServiceImageTags" ma:displayName="Afbeeldingtags" ma:readOnly="false" ma:fieldId="{5cf76f15-5ced-4ddc-b409-7134ff3c332f}" ma:taxonomyMulti="true" ma:sspId="cfe27688-f39b-4ef9-a621-74b7e348dea1"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74e17e1-2412-4894-a7a1-b61baf43823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763a4b9-9927-4ede-a23e-71c0d9eeb015}" ma:internalName="TaxCatchAll" ma:showField="CatchAllData" ma:web="174e17e1-2412-4894-a7a1-b61baf4382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46f91b16-7e43-40ed-9f19-6dfef78ab16e">Concept</Status>
    <TaxCatchAll xmlns="174e17e1-2412-4894-a7a1-b61baf438233" xsi:nil="true"/>
    <lcf76f155ced4ddcb4097134ff3c332f xmlns="46f91b16-7e43-40ed-9f19-6dfef78ab16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5416E4B-EC25-45BE-BDA6-B2C4A5FAA37A}"/>
</file>

<file path=customXml/itemProps2.xml><?xml version="1.0" encoding="utf-8"?>
<ds:datastoreItem xmlns:ds="http://schemas.openxmlformats.org/officeDocument/2006/customXml" ds:itemID="{3A07871C-C219-418E-94FC-C6B85B5D0280}"/>
</file>

<file path=customXml/itemProps3.xml><?xml version="1.0" encoding="utf-8"?>
<ds:datastoreItem xmlns:ds="http://schemas.openxmlformats.org/officeDocument/2006/customXml" ds:itemID="{79A8F0DF-14FB-4183-B6A8-7BAD7B960A46}"/>
</file>

<file path=docProps/app.xml><?xml version="1.0" encoding="utf-8"?>
<Properties xmlns="http://schemas.openxmlformats.org/officeDocument/2006/extended-properties" xmlns:vt="http://schemas.openxmlformats.org/officeDocument/2006/docPropsVTypes">
  <Template>Essential</Template>
  <TotalTime>2260</TotalTime>
  <Words>402</Words>
  <Application>Microsoft Office PowerPoint</Application>
  <PresentationFormat>Diavoorstelling (4:3)</PresentationFormat>
  <Paragraphs>78</Paragraphs>
  <Slides>13</Slides>
  <Notes>5</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13</vt:i4>
      </vt:variant>
    </vt:vector>
  </HeadingPairs>
  <TitlesOfParts>
    <vt:vector size="20" baseType="lpstr">
      <vt:lpstr>Arial</vt:lpstr>
      <vt:lpstr>Arial Black</vt:lpstr>
      <vt:lpstr>Calibri</vt:lpstr>
      <vt:lpstr>Symbol</vt:lpstr>
      <vt:lpstr>Times New Roman</vt:lpstr>
      <vt:lpstr>Wingdings</vt:lpstr>
      <vt:lpstr>Essentieel</vt:lpstr>
      <vt:lpstr>rÜya </vt:lpstr>
      <vt:lpstr> Programma </vt:lpstr>
      <vt:lpstr>Doelen </vt:lpstr>
      <vt:lpstr> Oefening</vt:lpstr>
      <vt:lpstr>Pauze</vt:lpstr>
      <vt:lpstr>Het belang van luisteren</vt:lpstr>
      <vt:lpstr>communicatie</vt:lpstr>
      <vt:lpstr>Tips om goed te luisteren</vt:lpstr>
      <vt:lpstr>Rollenspel</vt:lpstr>
      <vt:lpstr>‘rollenspel’</vt:lpstr>
      <vt:lpstr>doĞan cÜceloĞlu</vt:lpstr>
      <vt:lpstr>PowerPoint-presentatie</vt:lpstr>
      <vt:lpstr>Programma laatste bijeenkomst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sukriye</dc:creator>
  <cp:lastModifiedBy>Sev Akn</cp:lastModifiedBy>
  <cp:revision>80</cp:revision>
  <dcterms:created xsi:type="dcterms:W3CDTF">2017-10-17T08:35:40Z</dcterms:created>
  <dcterms:modified xsi:type="dcterms:W3CDTF">2018-02-12T19:16:21Z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0x010100556E494EF6D36F4087DA9343752A7D67</vt:lpwstr>
  </property>
  <property fmtid="{D5CDD505-2E9C-101B-9397-08002B2CF9AE}" pid="3" name="Order">
    <vt:r8>17700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