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9"/>
  </p:notesMasterIdLst>
  <p:sldIdLst>
    <p:sldId id="256" r:id="rId2"/>
    <p:sldId id="259" r:id="rId3"/>
    <p:sldId id="258" r:id="rId4"/>
    <p:sldId id="257" r:id="rId5"/>
    <p:sldId id="260" r:id="rId6"/>
    <p:sldId id="271" r:id="rId7"/>
    <p:sldId id="268" r:id="rId8"/>
    <p:sldId id="272" r:id="rId9"/>
    <p:sldId id="269" r:id="rId10"/>
    <p:sldId id="261" r:id="rId11"/>
    <p:sldId id="273" r:id="rId12"/>
    <p:sldId id="274" r:id="rId13"/>
    <p:sldId id="275" r:id="rId14"/>
    <p:sldId id="276" r:id="rId15"/>
    <p:sldId id="266" r:id="rId16"/>
    <p:sldId id="265" r:id="rId17"/>
    <p:sldId id="267" r:id="rId1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Stijl, gemiddeld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Stijl, gemiddeld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507" autoAdjust="0"/>
  </p:normalViewPr>
  <p:slideViewPr>
    <p:cSldViewPr>
      <p:cViewPr varScale="1">
        <p:scale>
          <a:sx n="56" d="100"/>
          <a:sy n="56" d="100"/>
        </p:scale>
        <p:origin x="15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Relationship Id="rId27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BADA31-A088-421B-B989-0817875B010C}" type="datetimeFigureOut">
              <a:rPr lang="nl-NL" smtClean="0"/>
              <a:t>11-2-2018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4AB566-148E-454A-B2B1-82BF4FD036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388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AB566-148E-454A-B2B1-82BF4FD036D1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4302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err="1"/>
              <a:t>Gençlerin</a:t>
            </a:r>
            <a:r>
              <a:rPr lang="nl-NL" dirty="0"/>
              <a:t> </a:t>
            </a:r>
            <a:r>
              <a:rPr lang="nl-NL" dirty="0" err="1"/>
              <a:t>ve</a:t>
            </a:r>
            <a:r>
              <a:rPr lang="nl-NL" dirty="0"/>
              <a:t> </a:t>
            </a:r>
            <a:r>
              <a:rPr lang="nl-NL" dirty="0" err="1"/>
              <a:t>velilerin</a:t>
            </a:r>
            <a:r>
              <a:rPr lang="nl-NL" baseline="0" dirty="0"/>
              <a:t> (</a:t>
            </a:r>
            <a:r>
              <a:rPr lang="nl-NL" baseline="0" dirty="0" err="1"/>
              <a:t>ebeveyn</a:t>
            </a:r>
            <a:r>
              <a:rPr lang="nl-NL" baseline="0" dirty="0"/>
              <a:t>)</a:t>
            </a:r>
            <a:r>
              <a:rPr lang="nl-NL" dirty="0"/>
              <a:t> </a:t>
            </a:r>
            <a:r>
              <a:rPr lang="nl-NL" dirty="0" err="1"/>
              <a:t>toplumsal</a:t>
            </a:r>
            <a:r>
              <a:rPr lang="nl-NL" dirty="0"/>
              <a:t> </a:t>
            </a:r>
            <a:r>
              <a:rPr lang="nl-NL" dirty="0" err="1"/>
              <a:t>çevreleri</a:t>
            </a:r>
            <a:r>
              <a:rPr lang="nl-NL" dirty="0"/>
              <a:t>		</a:t>
            </a:r>
          </a:p>
          <a:p>
            <a:r>
              <a:rPr lang="nl-NL" dirty="0"/>
              <a:t>	</a:t>
            </a:r>
            <a:r>
              <a:rPr lang="nl-NL" dirty="0" err="1"/>
              <a:t>Ev</a:t>
            </a:r>
            <a:endParaRPr lang="nl-NL" dirty="0"/>
          </a:p>
          <a:p>
            <a:r>
              <a:rPr lang="nl-NL" dirty="0"/>
              <a:t>	</a:t>
            </a:r>
            <a:r>
              <a:rPr lang="nl-NL" dirty="0" err="1"/>
              <a:t>Okul</a:t>
            </a:r>
            <a:endParaRPr lang="nl-NL" dirty="0"/>
          </a:p>
          <a:p>
            <a:r>
              <a:rPr lang="nl-NL" dirty="0"/>
              <a:t>- 	</a:t>
            </a:r>
            <a:r>
              <a:rPr lang="nl-NL" dirty="0" err="1"/>
              <a:t>Sokak</a:t>
            </a:r>
            <a:endParaRPr lang="nl-NL" dirty="0"/>
          </a:p>
          <a:p>
            <a:r>
              <a:rPr lang="nl-NL" dirty="0"/>
              <a:t>	</a:t>
            </a:r>
            <a:r>
              <a:rPr lang="nl-NL" dirty="0" err="1"/>
              <a:t>Spor</a:t>
            </a:r>
            <a:r>
              <a:rPr lang="nl-NL" dirty="0"/>
              <a:t> </a:t>
            </a:r>
            <a:r>
              <a:rPr lang="nl-NL" dirty="0" err="1"/>
              <a:t>ve</a:t>
            </a:r>
            <a:r>
              <a:rPr lang="nl-NL" dirty="0"/>
              <a:t> </a:t>
            </a:r>
            <a:r>
              <a:rPr lang="nl-NL" dirty="0" err="1"/>
              <a:t>hobi</a:t>
            </a:r>
            <a:endParaRPr lang="nl-NL" dirty="0"/>
          </a:p>
          <a:p>
            <a:r>
              <a:rPr lang="nl-NL" dirty="0"/>
              <a:t>- 	</a:t>
            </a:r>
            <a:r>
              <a:rPr lang="nl-NL" dirty="0" err="1"/>
              <a:t>Sosyal</a:t>
            </a:r>
            <a:r>
              <a:rPr lang="nl-NL" dirty="0"/>
              <a:t> </a:t>
            </a:r>
            <a:r>
              <a:rPr lang="nl-NL" dirty="0" err="1"/>
              <a:t>Medya</a:t>
            </a:r>
            <a:r>
              <a:rPr lang="nl-NL" dirty="0"/>
              <a:t> </a:t>
            </a:r>
          </a:p>
          <a:p>
            <a:r>
              <a:rPr lang="nl-NL" dirty="0" err="1"/>
              <a:t>Toplumsal</a:t>
            </a:r>
            <a:r>
              <a:rPr lang="nl-NL" dirty="0"/>
              <a:t> </a:t>
            </a:r>
            <a:r>
              <a:rPr lang="nl-NL" dirty="0" err="1"/>
              <a:t>çevre</a:t>
            </a:r>
            <a:r>
              <a:rPr lang="nl-NL" dirty="0"/>
              <a:t> </a:t>
            </a:r>
            <a:r>
              <a:rPr lang="nl-NL" dirty="0" err="1"/>
              <a:t>ile</a:t>
            </a:r>
            <a:r>
              <a:rPr lang="nl-NL" dirty="0"/>
              <a:t> kast </a:t>
            </a:r>
            <a:r>
              <a:rPr lang="nl-NL" dirty="0" err="1"/>
              <a:t>edilen</a:t>
            </a:r>
            <a:r>
              <a:rPr lang="nl-NL" dirty="0"/>
              <a:t> </a:t>
            </a:r>
            <a:r>
              <a:rPr lang="nl-NL" dirty="0" err="1"/>
              <a:t>gençlerin</a:t>
            </a:r>
            <a:r>
              <a:rPr lang="nl-NL" dirty="0"/>
              <a:t> </a:t>
            </a:r>
            <a:r>
              <a:rPr lang="nl-NL" dirty="0" err="1"/>
              <a:t>ve</a:t>
            </a:r>
            <a:r>
              <a:rPr lang="nl-NL" dirty="0"/>
              <a:t> </a:t>
            </a:r>
            <a:r>
              <a:rPr lang="nl-NL" dirty="0" err="1"/>
              <a:t>ailelerin</a:t>
            </a:r>
            <a:r>
              <a:rPr lang="nl-NL" dirty="0"/>
              <a:t> </a:t>
            </a:r>
            <a:r>
              <a:rPr lang="nl-NL" dirty="0" err="1"/>
              <a:t>ait</a:t>
            </a:r>
            <a:r>
              <a:rPr lang="nl-NL" dirty="0"/>
              <a:t> </a:t>
            </a:r>
            <a:r>
              <a:rPr lang="nl-NL" dirty="0" err="1"/>
              <a:t>oldukları</a:t>
            </a:r>
            <a:r>
              <a:rPr lang="nl-NL" dirty="0"/>
              <a:t> </a:t>
            </a:r>
            <a:r>
              <a:rPr lang="nl-NL" dirty="0" err="1"/>
              <a:t>çeşitli</a:t>
            </a:r>
            <a:r>
              <a:rPr lang="nl-NL" dirty="0"/>
              <a:t> </a:t>
            </a:r>
            <a:r>
              <a:rPr lang="nl-NL" dirty="0" err="1"/>
              <a:t>oluşumlar</a:t>
            </a:r>
            <a:r>
              <a:rPr lang="nl-NL" dirty="0"/>
              <a:t>. </a:t>
            </a:r>
            <a:r>
              <a:rPr lang="nl-NL" dirty="0" err="1"/>
              <a:t>Ve</a:t>
            </a:r>
            <a:r>
              <a:rPr lang="nl-NL" dirty="0"/>
              <a:t> </a:t>
            </a:r>
            <a:r>
              <a:rPr lang="nl-NL" dirty="0" err="1"/>
              <a:t>dahi</a:t>
            </a:r>
            <a:r>
              <a:rPr lang="nl-NL" dirty="0"/>
              <a:t> </a:t>
            </a:r>
            <a:r>
              <a:rPr lang="nl-NL" dirty="0" err="1"/>
              <a:t>bu</a:t>
            </a:r>
            <a:r>
              <a:rPr lang="nl-NL" dirty="0"/>
              <a:t> </a:t>
            </a:r>
            <a:r>
              <a:rPr lang="nl-NL" dirty="0" err="1"/>
              <a:t>farklı</a:t>
            </a:r>
            <a:r>
              <a:rPr lang="nl-NL" dirty="0"/>
              <a:t> </a:t>
            </a:r>
            <a:r>
              <a:rPr lang="nl-NL" dirty="0" err="1"/>
              <a:t>oluşumlardaki</a:t>
            </a:r>
            <a:r>
              <a:rPr lang="nl-NL" dirty="0"/>
              <a:t> </a:t>
            </a:r>
            <a:r>
              <a:rPr lang="nl-NL" dirty="0" err="1"/>
              <a:t>yazılı</a:t>
            </a:r>
            <a:r>
              <a:rPr lang="nl-NL" dirty="0"/>
              <a:t> </a:t>
            </a:r>
            <a:r>
              <a:rPr lang="nl-NL" dirty="0" err="1"/>
              <a:t>olmayan</a:t>
            </a:r>
            <a:r>
              <a:rPr lang="nl-NL" dirty="0"/>
              <a:t> </a:t>
            </a:r>
            <a:r>
              <a:rPr lang="nl-NL" dirty="0" err="1"/>
              <a:t>kuralların</a:t>
            </a:r>
            <a:r>
              <a:rPr lang="nl-NL" dirty="0"/>
              <a:t> </a:t>
            </a:r>
            <a:r>
              <a:rPr lang="nl-NL" dirty="0" err="1"/>
              <a:t>farklı</a:t>
            </a:r>
            <a:r>
              <a:rPr lang="nl-NL" dirty="0"/>
              <a:t> </a:t>
            </a:r>
            <a:r>
              <a:rPr lang="nl-NL" dirty="0" err="1"/>
              <a:t>ortamlarda</a:t>
            </a:r>
            <a:r>
              <a:rPr lang="nl-NL" dirty="0"/>
              <a:t> </a:t>
            </a:r>
            <a:r>
              <a:rPr lang="nl-NL" dirty="0" err="1"/>
              <a:t>nasıl</a:t>
            </a:r>
            <a:r>
              <a:rPr lang="nl-NL" dirty="0"/>
              <a:t> </a:t>
            </a:r>
            <a:r>
              <a:rPr lang="nl-NL" dirty="0" err="1"/>
              <a:t>dışa</a:t>
            </a:r>
            <a:r>
              <a:rPr lang="nl-NL" dirty="0"/>
              <a:t> </a:t>
            </a:r>
            <a:r>
              <a:rPr lang="nl-NL" dirty="0" err="1"/>
              <a:t>vurulduğu</a:t>
            </a:r>
            <a:r>
              <a:rPr lang="nl-NL" dirty="0"/>
              <a:t>. </a:t>
            </a:r>
            <a:r>
              <a:rPr lang="nl-NL" dirty="0" err="1"/>
              <a:t>Bu</a:t>
            </a:r>
            <a:r>
              <a:rPr lang="nl-NL" dirty="0"/>
              <a:t> </a:t>
            </a:r>
            <a:r>
              <a:rPr lang="nl-NL" dirty="0" err="1"/>
              <a:t>kapsamda</a:t>
            </a:r>
            <a:r>
              <a:rPr lang="nl-NL" dirty="0"/>
              <a:t> </a:t>
            </a:r>
            <a:r>
              <a:rPr lang="nl-NL" dirty="0" err="1"/>
              <a:t>gençlerin</a:t>
            </a:r>
            <a:r>
              <a:rPr lang="nl-NL" dirty="0"/>
              <a:t> </a:t>
            </a:r>
            <a:r>
              <a:rPr lang="nl-NL" dirty="0" err="1"/>
              <a:t>dahil</a:t>
            </a:r>
            <a:r>
              <a:rPr lang="nl-NL" dirty="0"/>
              <a:t> </a:t>
            </a:r>
            <a:r>
              <a:rPr lang="nl-NL" dirty="0" err="1"/>
              <a:t>oldukları</a:t>
            </a:r>
            <a:r>
              <a:rPr lang="nl-NL" dirty="0"/>
              <a:t> </a:t>
            </a:r>
            <a:r>
              <a:rPr lang="nl-NL" dirty="0" err="1"/>
              <a:t>toplumsal</a:t>
            </a:r>
            <a:r>
              <a:rPr lang="nl-NL" dirty="0"/>
              <a:t> </a:t>
            </a:r>
            <a:r>
              <a:rPr lang="nl-NL" dirty="0" err="1"/>
              <a:t>çevrelerin</a:t>
            </a:r>
            <a:r>
              <a:rPr lang="nl-NL" dirty="0"/>
              <a:t> </a:t>
            </a:r>
            <a:r>
              <a:rPr lang="nl-NL" dirty="0" err="1"/>
              <a:t>kimlik</a:t>
            </a:r>
            <a:r>
              <a:rPr lang="nl-NL" dirty="0"/>
              <a:t> </a:t>
            </a:r>
            <a:r>
              <a:rPr lang="nl-NL" dirty="0" err="1"/>
              <a:t>gelişimine</a:t>
            </a:r>
            <a:r>
              <a:rPr lang="nl-NL" dirty="0"/>
              <a:t> </a:t>
            </a:r>
            <a:r>
              <a:rPr lang="nl-NL" dirty="0" err="1"/>
              <a:t>etkisi</a:t>
            </a:r>
            <a:r>
              <a:rPr lang="nl-NL" dirty="0"/>
              <a:t> de </a:t>
            </a:r>
            <a:r>
              <a:rPr lang="nl-NL" dirty="0" err="1"/>
              <a:t>ele</a:t>
            </a:r>
            <a:r>
              <a:rPr lang="nl-NL" dirty="0"/>
              <a:t> </a:t>
            </a:r>
            <a:r>
              <a:rPr lang="nl-NL" dirty="0" err="1"/>
              <a:t>alınacaktır</a:t>
            </a:r>
            <a:r>
              <a:rPr lang="nl-NL" dirty="0"/>
              <a:t>.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AB566-148E-454A-B2B1-82BF4FD036D1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2493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In Nederland de Turk</a:t>
            </a:r>
            <a:r>
              <a:rPr lang="nl-NL" baseline="0" dirty="0"/>
              <a:t> </a:t>
            </a:r>
            <a:r>
              <a:rPr lang="nl-NL" dirty="0"/>
              <a:t>, in Turkije</a:t>
            </a:r>
            <a:r>
              <a:rPr lang="nl-NL" baseline="0" dirty="0"/>
              <a:t> </a:t>
            </a:r>
            <a:r>
              <a:rPr lang="nl-NL" dirty="0"/>
              <a:t>de Nederlander.</a:t>
            </a:r>
          </a:p>
          <a:p>
            <a:r>
              <a:rPr lang="nl-NL" dirty="0"/>
              <a:t>Culturele achtergrond, kleding, eten, omgangsvormen (handdruk, oogcontact </a:t>
            </a:r>
            <a:r>
              <a:rPr lang="nl-NL" dirty="0" err="1"/>
              <a:t>etc</a:t>
            </a:r>
            <a:r>
              <a:rPr lang="nl-NL" dirty="0"/>
              <a:t>)</a:t>
            </a:r>
          </a:p>
          <a:p>
            <a:r>
              <a:rPr lang="nl-NL" dirty="0"/>
              <a:t>Religieuze achtergronden (moslim of niet, praktiserend of niet)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AB566-148E-454A-B2B1-82BF4FD036D1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79125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 smtClean="0"/>
              <a:t>Ga in op de Turkse onderwijssysteem (school).</a:t>
            </a:r>
            <a:r>
              <a:rPr lang="nl-NL" baseline="0" dirty="0" smtClean="0"/>
              <a:t> 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AB566-148E-454A-B2B1-82BF4FD036D1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55533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nl-NL" dirty="0"/>
              <a:t>roken, nieuwe </a:t>
            </a:r>
            <a:r>
              <a:rPr lang="nl-NL" dirty="0" err="1"/>
              <a:t>klederdacht</a:t>
            </a:r>
            <a:r>
              <a:rPr lang="nl-NL" dirty="0"/>
              <a:t>, alcohol / softdrugs</a:t>
            </a:r>
            <a:r>
              <a:rPr lang="nl-NL" baseline="0" dirty="0"/>
              <a:t> (25 cent). </a:t>
            </a:r>
          </a:p>
          <a:p>
            <a:pPr marL="171450" indent="-171450">
              <a:buFontTx/>
              <a:buChar char="-"/>
            </a:pPr>
            <a:r>
              <a:rPr lang="nl-NL" baseline="0" dirty="0"/>
              <a:t>Relatie (verkering) Gedoogbeleid: mag niet, maar zien het wel toe. </a:t>
            </a:r>
          </a:p>
          <a:p>
            <a:pPr marL="171450" indent="-171450">
              <a:buFontTx/>
              <a:buChar char="-"/>
            </a:pPr>
            <a:r>
              <a:rPr lang="nl-NL" baseline="0" dirty="0"/>
              <a:t>Sociale controle </a:t>
            </a:r>
          </a:p>
          <a:p>
            <a:pPr marL="171450" indent="-171450">
              <a:buFontTx/>
              <a:buChar char="-"/>
            </a:pPr>
            <a:r>
              <a:rPr lang="nl-NL" baseline="0" dirty="0"/>
              <a:t>Nederlandse normen en waarden en regels. </a:t>
            </a:r>
          </a:p>
          <a:p>
            <a:pPr marL="171450" indent="-171450">
              <a:buFontTx/>
              <a:buChar char="-"/>
            </a:pPr>
            <a:r>
              <a:rPr lang="nl-NL" baseline="0" dirty="0"/>
              <a:t>Ontdekken waar je bij hoort, bij wie?</a:t>
            </a: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AB566-148E-454A-B2B1-82BF4FD036D1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35850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3F790-BDA8-42E5-9BA4-34687B158835}" type="slidenum">
              <a:rPr lang="nl-NL" smtClean="0"/>
              <a:pPr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97525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nl-NL" baseline="0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3F790-BDA8-42E5-9BA4-34687B158835}" type="slidenum">
              <a:rPr lang="nl-NL" smtClean="0"/>
              <a:pPr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97525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nl-NL" dirty="0" err="1"/>
              <a:t>Kimlik</a:t>
            </a:r>
            <a:r>
              <a:rPr lang="nl-NL" dirty="0"/>
              <a:t> </a:t>
            </a:r>
            <a:r>
              <a:rPr lang="nl-NL" dirty="0" err="1"/>
              <a:t>gelişimi</a:t>
            </a:r>
            <a:r>
              <a:rPr lang="nl-NL" dirty="0"/>
              <a:t> </a:t>
            </a:r>
            <a:r>
              <a:rPr lang="nl-NL" dirty="0" err="1"/>
              <a:t>hangi</a:t>
            </a:r>
            <a:r>
              <a:rPr lang="nl-NL" dirty="0"/>
              <a:t> </a:t>
            </a:r>
            <a:r>
              <a:rPr lang="nl-NL" dirty="0" err="1"/>
              <a:t>yaş</a:t>
            </a:r>
            <a:r>
              <a:rPr lang="nl-NL" dirty="0"/>
              <a:t> </a:t>
            </a:r>
            <a:r>
              <a:rPr lang="nl-NL" dirty="0" err="1"/>
              <a:t>döneminde</a:t>
            </a:r>
            <a:r>
              <a:rPr lang="nl-NL" dirty="0"/>
              <a:t> </a:t>
            </a:r>
            <a:r>
              <a:rPr lang="nl-NL" dirty="0" err="1"/>
              <a:t>vuku</a:t>
            </a:r>
            <a:r>
              <a:rPr lang="nl-NL" dirty="0"/>
              <a:t> </a:t>
            </a:r>
            <a:r>
              <a:rPr lang="nl-NL" dirty="0" err="1"/>
              <a:t>buluyor</a:t>
            </a:r>
            <a:r>
              <a:rPr lang="nl-NL" dirty="0"/>
              <a:t>, </a:t>
            </a:r>
            <a:r>
              <a:rPr lang="nl-NL" dirty="0" err="1"/>
              <a:t>ebeveynler</a:t>
            </a:r>
            <a:r>
              <a:rPr lang="nl-NL" dirty="0"/>
              <a:t> </a:t>
            </a:r>
            <a:r>
              <a:rPr lang="nl-NL" dirty="0" err="1"/>
              <a:t>bunun</a:t>
            </a:r>
            <a:r>
              <a:rPr lang="nl-NL" dirty="0"/>
              <a:t> </a:t>
            </a:r>
            <a:r>
              <a:rPr lang="nl-NL" dirty="0" err="1"/>
              <a:t>farkına</a:t>
            </a:r>
            <a:r>
              <a:rPr lang="nl-NL" dirty="0"/>
              <a:t> </a:t>
            </a:r>
            <a:r>
              <a:rPr lang="nl-NL" dirty="0" err="1"/>
              <a:t>nasıl</a:t>
            </a:r>
            <a:r>
              <a:rPr lang="nl-NL" dirty="0"/>
              <a:t> </a:t>
            </a:r>
            <a:r>
              <a:rPr lang="nl-NL" dirty="0" err="1"/>
              <a:t>varıyor</a:t>
            </a:r>
            <a:r>
              <a:rPr lang="nl-NL" dirty="0"/>
              <a:t> </a:t>
            </a:r>
            <a:r>
              <a:rPr lang="nl-NL" dirty="0" err="1"/>
              <a:t>ve</a:t>
            </a:r>
            <a:r>
              <a:rPr lang="nl-NL" dirty="0"/>
              <a:t> </a:t>
            </a:r>
            <a:r>
              <a:rPr lang="nl-NL" dirty="0" err="1"/>
              <a:t>buna</a:t>
            </a:r>
            <a:r>
              <a:rPr lang="nl-NL" dirty="0"/>
              <a:t> ne </a:t>
            </a:r>
            <a:r>
              <a:rPr lang="nl-NL" dirty="0" err="1"/>
              <a:t>gibi</a:t>
            </a:r>
            <a:r>
              <a:rPr lang="nl-NL" dirty="0"/>
              <a:t> </a:t>
            </a:r>
            <a:r>
              <a:rPr lang="nl-NL" dirty="0" err="1"/>
              <a:t>bir</a:t>
            </a:r>
            <a:r>
              <a:rPr lang="nl-NL" dirty="0"/>
              <a:t> (</a:t>
            </a:r>
            <a:r>
              <a:rPr lang="nl-NL" dirty="0" err="1"/>
              <a:t>davranışsal</a:t>
            </a:r>
            <a:r>
              <a:rPr lang="nl-NL" dirty="0"/>
              <a:t>) </a:t>
            </a:r>
            <a:r>
              <a:rPr lang="nl-NL" dirty="0" err="1"/>
              <a:t>tepki</a:t>
            </a:r>
            <a:r>
              <a:rPr lang="nl-NL" dirty="0"/>
              <a:t> </a:t>
            </a:r>
            <a:r>
              <a:rPr lang="nl-NL" dirty="0" err="1"/>
              <a:t>veriyorlar</a:t>
            </a:r>
            <a:r>
              <a:rPr lang="nl-NL" dirty="0"/>
              <a:t>.</a:t>
            </a:r>
          </a:p>
          <a:p>
            <a:pPr marL="171450" indent="-171450">
              <a:buFontTx/>
              <a:buChar char="-"/>
            </a:pPr>
            <a:r>
              <a:rPr lang="nl-NL" dirty="0" err="1"/>
              <a:t>Erikson</a:t>
            </a:r>
            <a:r>
              <a:rPr lang="nl-NL" baseline="0" dirty="0"/>
              <a:t> kim: </a:t>
            </a:r>
            <a:r>
              <a:rPr lang="nl-NL" baseline="0" dirty="0" err="1"/>
              <a:t>ünlü</a:t>
            </a:r>
            <a:r>
              <a:rPr lang="nl-NL" baseline="0" dirty="0"/>
              <a:t> </a:t>
            </a:r>
            <a:r>
              <a:rPr lang="nl-NL" baseline="0" dirty="0" err="1"/>
              <a:t>arastirmaci</a:t>
            </a:r>
            <a:r>
              <a:rPr lang="nl-NL" baseline="0" dirty="0"/>
              <a:t> </a:t>
            </a:r>
            <a:r>
              <a:rPr lang="nl-NL" baseline="0" dirty="0" err="1"/>
              <a:t>piskolog</a:t>
            </a:r>
            <a:r>
              <a:rPr lang="nl-NL" baseline="0" dirty="0"/>
              <a:t>, </a:t>
            </a:r>
            <a:r>
              <a:rPr lang="nl-NL" baseline="0" dirty="0" err="1"/>
              <a:t>hayatinin</a:t>
            </a:r>
            <a:r>
              <a:rPr lang="nl-NL" baseline="0" dirty="0"/>
              <a:t> </a:t>
            </a:r>
            <a:r>
              <a:rPr lang="nl-NL" baseline="0" dirty="0" err="1"/>
              <a:t>büyük</a:t>
            </a:r>
            <a:r>
              <a:rPr lang="nl-NL" baseline="0" dirty="0"/>
              <a:t> </a:t>
            </a:r>
            <a:r>
              <a:rPr lang="nl-NL" baseline="0" dirty="0" err="1"/>
              <a:t>bir</a:t>
            </a:r>
            <a:r>
              <a:rPr lang="nl-NL" baseline="0" dirty="0"/>
              <a:t> </a:t>
            </a:r>
            <a:r>
              <a:rPr lang="nl-NL" baseline="0" dirty="0" err="1"/>
              <a:t>kismini</a:t>
            </a:r>
            <a:r>
              <a:rPr lang="nl-NL" baseline="0" dirty="0"/>
              <a:t>: </a:t>
            </a:r>
            <a:r>
              <a:rPr lang="nl-NL" baseline="0" dirty="0" err="1"/>
              <a:t>insanlardaki</a:t>
            </a:r>
            <a:r>
              <a:rPr lang="nl-NL" baseline="0" dirty="0"/>
              <a:t> </a:t>
            </a:r>
            <a:r>
              <a:rPr lang="nl-NL" baseline="0" dirty="0" err="1"/>
              <a:t>kimlik</a:t>
            </a:r>
            <a:r>
              <a:rPr lang="nl-NL" baseline="0" dirty="0"/>
              <a:t> </a:t>
            </a:r>
            <a:r>
              <a:rPr lang="nl-NL" baseline="0" dirty="0" err="1"/>
              <a:t>gelisiminin</a:t>
            </a:r>
            <a:r>
              <a:rPr lang="nl-NL" baseline="0" dirty="0"/>
              <a:t> </a:t>
            </a:r>
            <a:r>
              <a:rPr lang="nl-NL" baseline="0" dirty="0" err="1"/>
              <a:t>pisko</a:t>
            </a:r>
            <a:r>
              <a:rPr lang="nl-NL" baseline="0" dirty="0"/>
              <a:t> </a:t>
            </a:r>
            <a:r>
              <a:rPr lang="nl-NL" baseline="0" dirty="0" err="1"/>
              <a:t>analizini</a:t>
            </a:r>
            <a:r>
              <a:rPr lang="nl-NL" baseline="0" dirty="0"/>
              <a:t> </a:t>
            </a:r>
            <a:r>
              <a:rPr lang="nl-NL" baseline="0" dirty="0" err="1"/>
              <a:t>arastirmis</a:t>
            </a:r>
            <a:r>
              <a:rPr lang="nl-NL" baseline="0" dirty="0"/>
              <a:t>, </a:t>
            </a:r>
            <a:r>
              <a:rPr lang="nl-NL" baseline="0" dirty="0" err="1"/>
              <a:t>ve</a:t>
            </a:r>
            <a:r>
              <a:rPr lang="nl-NL" baseline="0" dirty="0"/>
              <a:t> </a:t>
            </a:r>
            <a:r>
              <a:rPr lang="nl-NL" baseline="0" dirty="0" err="1"/>
              <a:t>bir</a:t>
            </a:r>
            <a:r>
              <a:rPr lang="nl-NL" baseline="0" dirty="0"/>
              <a:t> </a:t>
            </a:r>
            <a:r>
              <a:rPr lang="nl-NL" baseline="0" dirty="0" err="1"/>
              <a:t>çok</a:t>
            </a:r>
            <a:r>
              <a:rPr lang="nl-NL" baseline="0" dirty="0"/>
              <a:t> </a:t>
            </a:r>
            <a:r>
              <a:rPr lang="nl-NL" baseline="0" dirty="0" err="1"/>
              <a:t>kitap</a:t>
            </a:r>
            <a:r>
              <a:rPr lang="nl-NL" baseline="0" dirty="0"/>
              <a:t>, </a:t>
            </a:r>
            <a:r>
              <a:rPr lang="nl-NL" baseline="0" dirty="0" err="1"/>
              <a:t>makale</a:t>
            </a:r>
            <a:r>
              <a:rPr lang="nl-NL" baseline="0" dirty="0"/>
              <a:t> </a:t>
            </a:r>
            <a:r>
              <a:rPr lang="nl-NL" baseline="0" dirty="0" err="1"/>
              <a:t>yazmistir</a:t>
            </a:r>
            <a:r>
              <a:rPr lang="nl-NL" baseline="0" dirty="0"/>
              <a:t>. </a:t>
            </a:r>
          </a:p>
          <a:p>
            <a:pPr marL="171450" indent="-171450">
              <a:buFontTx/>
              <a:buChar char="-"/>
            </a:pPr>
            <a:r>
              <a:rPr lang="nl-NL" baseline="0" dirty="0"/>
              <a:t>Oftewel: was een bekend psycholoog die een groot deel van zijn leven heeft gewijd aan onderzoek en analyse van de identiteitsontwikkeling. Heeft vele boeken en artikels op zijn naam staan. </a:t>
            </a:r>
          </a:p>
          <a:p>
            <a:pPr marL="171450" indent="-171450">
              <a:buFontTx/>
              <a:buChar char="-"/>
            </a:pPr>
            <a:endParaRPr lang="nl-NL" dirty="0"/>
          </a:p>
          <a:p>
            <a:pPr marL="171450" indent="-171450">
              <a:buFontTx/>
              <a:buChar char="-"/>
            </a:pPr>
            <a:r>
              <a:rPr lang="nl-NL" baseline="0" dirty="0" err="1"/>
              <a:t>Bateson</a:t>
            </a:r>
            <a:r>
              <a:rPr lang="nl-NL" baseline="0" dirty="0"/>
              <a:t>, </a:t>
            </a:r>
            <a:r>
              <a:rPr lang="nl-NL" baseline="0" dirty="0" err="1"/>
              <a:t>antropolog</a:t>
            </a:r>
            <a:r>
              <a:rPr lang="nl-NL" baseline="0" dirty="0"/>
              <a:t> </a:t>
            </a:r>
            <a:r>
              <a:rPr lang="nl-NL" baseline="0" dirty="0" err="1"/>
              <a:t>ve</a:t>
            </a:r>
            <a:r>
              <a:rPr lang="nl-NL" baseline="0" dirty="0"/>
              <a:t> </a:t>
            </a:r>
            <a:r>
              <a:rPr lang="nl-NL" baseline="0" dirty="0" err="1"/>
              <a:t>Dilts</a:t>
            </a:r>
            <a:r>
              <a:rPr lang="nl-NL" baseline="0" dirty="0"/>
              <a:t>, </a:t>
            </a:r>
            <a:r>
              <a:rPr lang="nl-NL" baseline="0" dirty="0" err="1"/>
              <a:t>yazar</a:t>
            </a:r>
            <a:r>
              <a:rPr lang="nl-NL" baseline="0" dirty="0"/>
              <a:t>.  </a:t>
            </a:r>
            <a:r>
              <a:rPr lang="nl-NL" baseline="0" dirty="0" err="1"/>
              <a:t>kisinin</a:t>
            </a:r>
            <a:r>
              <a:rPr lang="nl-NL" baseline="0" dirty="0"/>
              <a:t> </a:t>
            </a:r>
            <a:r>
              <a:rPr lang="nl-NL" baseline="0" dirty="0" err="1"/>
              <a:t>kisilik</a:t>
            </a:r>
            <a:r>
              <a:rPr lang="nl-NL" baseline="0" dirty="0"/>
              <a:t> </a:t>
            </a:r>
            <a:r>
              <a:rPr lang="nl-NL" baseline="0" dirty="0" err="1"/>
              <a:t>olusunu</a:t>
            </a:r>
            <a:r>
              <a:rPr lang="nl-NL" baseline="0" dirty="0"/>
              <a:t> </a:t>
            </a:r>
            <a:r>
              <a:rPr lang="nl-NL" baseline="0" dirty="0" err="1"/>
              <a:t>piramit</a:t>
            </a:r>
            <a:r>
              <a:rPr lang="nl-NL" baseline="0" dirty="0"/>
              <a:t> </a:t>
            </a:r>
            <a:r>
              <a:rPr lang="nl-NL" baseline="0" dirty="0" err="1"/>
              <a:t>seklinde</a:t>
            </a:r>
            <a:r>
              <a:rPr lang="nl-NL" baseline="0" dirty="0"/>
              <a:t> </a:t>
            </a:r>
            <a:r>
              <a:rPr lang="nl-NL" baseline="0" dirty="0" err="1"/>
              <a:t>derecelere</a:t>
            </a:r>
            <a:r>
              <a:rPr lang="nl-NL" baseline="0" dirty="0"/>
              <a:t> </a:t>
            </a:r>
            <a:r>
              <a:rPr lang="nl-NL" baseline="0" dirty="0" err="1"/>
              <a:t>ayirmistir</a:t>
            </a:r>
            <a:r>
              <a:rPr lang="nl-NL" baseline="0" dirty="0"/>
              <a:t>. </a:t>
            </a:r>
          </a:p>
          <a:p>
            <a:pPr marL="171450" indent="-171450">
              <a:buFontTx/>
              <a:buChar char="-"/>
            </a:pPr>
            <a:r>
              <a:rPr lang="nl-NL" baseline="0" dirty="0"/>
              <a:t>Oftewel: </a:t>
            </a:r>
            <a:r>
              <a:rPr lang="nl-NL" baseline="0" dirty="0" err="1"/>
              <a:t>Bateson</a:t>
            </a:r>
            <a:r>
              <a:rPr lang="nl-NL" baseline="0" dirty="0"/>
              <a:t> is antropoloog en </a:t>
            </a:r>
            <a:r>
              <a:rPr lang="nl-NL" baseline="0" dirty="0" err="1"/>
              <a:t>Dilts</a:t>
            </a:r>
            <a:r>
              <a:rPr lang="nl-NL" baseline="0" dirty="0"/>
              <a:t> is schrijven, en ze hebben de ontwikkeling van de identiteit in niveaus weergegeven in een piramide. </a:t>
            </a:r>
          </a:p>
          <a:p>
            <a:pPr marL="171450" indent="-171450">
              <a:buFontTx/>
              <a:buChar char="-"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3F790-BDA8-42E5-9BA4-34687B158835}" type="slidenum">
              <a:rPr lang="nl-NL" smtClean="0"/>
              <a:pPr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14932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AB566-148E-454A-B2B1-82BF4FD036D1}" type="slidenum">
              <a:rPr lang="nl-NL" smtClean="0"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0523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C9BB-ABD1-47F1-A5FD-8E6B374533FF}" type="datetimeFigureOut">
              <a:rPr lang="nl-NL" smtClean="0"/>
              <a:t>11-2-2018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C9BB-ABD1-47F1-A5FD-8E6B374533FF}" type="datetimeFigureOut">
              <a:rPr lang="nl-NL" smtClean="0"/>
              <a:t>11-2-2018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C9BB-ABD1-47F1-A5FD-8E6B374533FF}" type="datetimeFigureOut">
              <a:rPr lang="nl-NL" smtClean="0"/>
              <a:t>11-2-2018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C9BB-ABD1-47F1-A5FD-8E6B374533FF}" type="datetimeFigureOut">
              <a:rPr lang="nl-NL" smtClean="0"/>
              <a:t>11-2-2018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C9BB-ABD1-47F1-A5FD-8E6B374533FF}" type="datetimeFigureOut">
              <a:rPr lang="nl-NL" smtClean="0"/>
              <a:t>11-2-2018</a:t>
            </a:fld>
            <a:endParaRPr lang="nl-N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C9BB-ABD1-47F1-A5FD-8E6B374533FF}" type="datetimeFigureOut">
              <a:rPr lang="nl-NL" smtClean="0"/>
              <a:t>11-2-2018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C9BB-ABD1-47F1-A5FD-8E6B374533FF}" type="datetimeFigureOut">
              <a:rPr lang="nl-NL" smtClean="0"/>
              <a:t>11-2-2018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C9BB-ABD1-47F1-A5FD-8E6B374533FF}" type="datetimeFigureOut">
              <a:rPr lang="nl-NL" smtClean="0"/>
              <a:t>11-2-2018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C9BB-ABD1-47F1-A5FD-8E6B374533FF}" type="datetimeFigureOut">
              <a:rPr lang="nl-NL" smtClean="0"/>
              <a:t>11-2-2018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C9BB-ABD1-47F1-A5FD-8E6B374533FF}" type="datetimeFigureOut">
              <a:rPr lang="nl-NL" smtClean="0"/>
              <a:t>11-2-2018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C9BB-ABD1-47F1-A5FD-8E6B374533FF}" type="datetimeFigureOut">
              <a:rPr lang="nl-NL" smtClean="0"/>
              <a:t>11-2-2018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2317C9BB-ABD1-47F1-A5FD-8E6B374533FF}" type="datetimeFigureOut">
              <a:rPr lang="nl-NL" smtClean="0"/>
              <a:t>11-2-2018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7F44C5D-3FAC-4FD8-ADE2-43266F249D23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http://www.google.nl/url?sa=i&amp;rct=j&amp;q=&amp;esrc=s&amp;frm=1&amp;source=images&amp;cd=&amp;cad=rja&amp;uact=8&amp;ved=0CAcQjRw&amp;url=http://galleryhip.com/social-media-icons-instagram.html&amp;ei=yI-YVI6EBurR7Ab52IH4Cw&amp;bvm=bv.82001339,d.ZGU&amp;psig=AFQjCNFHnxrHG8HWb7cDFj69Ub1Xi3HuWg&amp;ust=1419370701913858" TargetMode="Externa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57200" y="176842"/>
            <a:ext cx="7772400" cy="5792688"/>
          </a:xfrm>
        </p:spPr>
        <p:txBody>
          <a:bodyPr/>
          <a:lstStyle/>
          <a:p>
            <a:r>
              <a:rPr lang="nl-NL" dirty="0" err="1"/>
              <a:t>rÜya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nl-NL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Bijeenkomst 3</a:t>
            </a:r>
          </a:p>
          <a:p>
            <a:r>
              <a:rPr lang="nl-NL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ouders</a:t>
            </a:r>
            <a:endParaRPr lang="nl-NL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67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15816" y="2853780"/>
            <a:ext cx="4680520" cy="2088232"/>
          </a:xfrm>
        </p:spPr>
        <p:txBody>
          <a:bodyPr>
            <a:normAutofit/>
          </a:bodyPr>
          <a:lstStyle/>
          <a:p>
            <a:pPr algn="ctr"/>
            <a:r>
              <a:rPr lang="nl-NL" dirty="0">
                <a:solidFill>
                  <a:srgbClr val="C00000"/>
                </a:solidFill>
              </a:rPr>
              <a:t>Mola </a:t>
            </a:r>
            <a:r>
              <a:rPr lang="nl-NL" dirty="0" err="1">
                <a:solidFill>
                  <a:srgbClr val="C00000"/>
                </a:solidFill>
              </a:rPr>
              <a:t>vakti</a:t>
            </a:r>
            <a:r>
              <a:rPr lang="nl-NL" dirty="0">
                <a:solidFill>
                  <a:srgbClr val="C00000"/>
                </a:solidFill>
              </a:rPr>
              <a:t> </a:t>
            </a:r>
            <a:br>
              <a:rPr lang="nl-NL" dirty="0">
                <a:solidFill>
                  <a:srgbClr val="C00000"/>
                </a:solidFill>
              </a:rPr>
            </a:br>
            <a:r>
              <a:rPr lang="nl-NL" dirty="0">
                <a:solidFill>
                  <a:srgbClr val="C00000"/>
                </a:solidFill>
              </a:rPr>
              <a:t>15 min</a:t>
            </a:r>
          </a:p>
        </p:txBody>
      </p:sp>
      <p:pic>
        <p:nvPicPr>
          <p:cNvPr id="5122" name="Picture 2" descr="Afbeeldingsresultaat voor smil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92696"/>
            <a:ext cx="3816424" cy="32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1478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 descr="data:image/png;base64,iVBORw0KGgoAAAANSUhEUgAAAR0AAACxCAMAAADOHZloAAAA+VBMVEX///8AAADDIybeLCjBIibhLSjYKifdLCjNJifJJSfWKSfSKCfGJCbQJyfMJievr68TExPbDwSampr21tX4+Pj78/PCAAniJB3b29s8PDxfX1/XIyDu7u7re3jqwMDMGhvce3zGAACMjIzdXFvy2dnCAADyysrQAAD45ufYc3O7AA7umZfYYGDegoJPT0/VFxPRRkfLERO2trbhDgDg4OCAgIC9FBvxpqTgoqPalpc/Pz/LVVjSdXfIyMh1dXVqamrdiovNRkjptbbkQDsuLi7KODnnV1TJLzHtiIbmWVUZGRnnuLnDNjr0tLLPY2XUf4HZRUNXV1fhbmwL8SsWAAAJIUlEQVR4nO2cbUPiuBaAdXwZQGEGgeJYtby1RR2nsmjRQVwEHcYVXdf//2Nu05y0SWkRKoTBe54Ps03SpubZnDRJgZUVBEEQBEEQBEEQBEEQBEEQBEEQBEEQBEEQBEEQBEEQBEEQBEEQBEEQBEH+7ykU6gTDMJ6enloOJy4HI/x288kZzok9w8iRywqFRf/986DWezo5qD786vc3NorFbLOZdSlOBD232WwWixsb/f7Lr+rB79aT8UFEGQcbTWpiYyZQZc3mQ2v5BRn95oysjFjKNk8W3bp3ctCcjxpKtl9fdAPfQf5hTv2GUSwai25jfH7NWY5Ds7boRsbld3bucpynWH7RzYxHvbmxNn+KSzo0HxQlyFnbKC7lg73QlCFnbS37tOiWxuHJkmNn42XRLY1DVf1MsLKhFD+HAwuHtYjiMLKSJj1/rVJ2vJy/IWd36roKRbeF2cNcGLXf4XqKLVpcnEKPJSm08uDiPy/njmb8M31dRnbs/9iWFd4PDmlxeGk46muMpsZhD/Sw9DmkK9NXdWKNtXMyOztr/ThNjQELrQ6kvwTSUwDDjgQ7n7OSnun5QF/Zix1YK32JdnJx2hqDH1THD0h+pcmbGDVtft4kRNvZDMNidkJLI2AXzR0WSnTxshs/sOrqeDut8PabXt+Zxo6s+eC54GNHcDUVNWi9+gobxZDfgvSDOt7OVH1H2lLrG/Vx4SYgzv6OUU8uC3+66mJZkF8yaUa4nHh21IPIP2PGQHf55iag6/wVo55DM9ACyC9FaHmXne8zafoEsNDad4478QPLWWVJtPMwo8a/DYTWF+ewIj7ApiI46gbsCOHFJXg7qpnNmgGZqkUyLTFXlbcOrfhjzU9fFGF/Z+/u7u5nhX+CVXZc3OOOm6jQJVnwiS3aUc+qLn2S2KLHVVWwo5qvh/W6UeIjVLW+Pxm5nNGqitZkTZb9p7hjA47OacHFKuPO85P3Tl7xhiwq83SsHRPmb6cqMQVFJm/HeoGpwKGVgipS5qs3PahXvWxSIm8DDBq8y5YVdIDOf1vl2BFP/uoeC3Ze1RQPZ4ckTXiVcOqkWFwUTKeATexMf2V5aUIdpjCtOTH92lV5di6YgBvehCDHj7Z52eGX3S+0KrMn/p0nlle7Je+1Fjyp9tjuhRtYO6sB9unJkXZeNgU7qWg7m2F2eFquBus0mF9VF2CHhdY+H1hBOTBdlGInZ4ZHT86LLVOiHViYw3/c5Trb2fixU2F66LnRdlJbPJwdkvTtbG35dpwCz07h6dQbZkiBWoLEY7fLluRnKtQu0w5TQXEf0LCBStbq7DFFn1uRdtTJ7cAzS7BjbFoNk8VSJuVf0TUbDXbcshZgZ1+w42Z94wYbkEAH60g7mwE7GlQ+oR0zRYzCJL2qOVfQwMqnnAK2cjBMZkfWBg/hByfH3dqB/nLnlna4gjF2tkSi7aTC7Li9woJ35EfqVgrCr04KUilIeHZkftbgC2fHDSBhgIbp4p6bkGLHuUaD7lJzC1iYLsQOH1p8hmw7LGCInSN6WHOFmFDZQuywBdYq29qJYScVYedUE+xoEXYagh0twg6rvCzVjj/3o1s7f5IdzSFoR27f2fXs0ClxLDtpHj+yNJIse3acIs+OU+DZIWf5dtLMTr363eEWKtuCm8jtO97UGF6Kzt4OW6NPa0dkQXbYbgUsNuPYSYvMxQ6rXLIdtmcKa020I8AGHpisxrCzlU7wpP1RmSR9O4mEb8cp8O04Cd9OIsoOrX3p7Ggy7CTgJqbcD56+305yejtlUsDs8GdxdupHJZ9Tdo+y3A91v9/O2cR20tPYqZU1jsQHsZOY0E7jTTuJUTJLZ6eazvAk0lDzqUaSvp1MxrfjFPh2uLNKWsa341YHfYdV3lg2O8/apHYSvB2F2cmMs6OVjggldo+ls1Oap50yVFaGyhNyP9D9fjtdLcmT8e2QpG8nmfTtOAW+He6skpb07biXQ2VlWnlisGx2rmZgp8F2v3w79QaprAGVMTv383AQzQR26M4Pb6fC27lsjLOjc3bSsOIW7SRFO4kqPaR2WGXMDluzSyJgJ/8PleAm4ZUFfaHF2WHXUDs9RbSTgJpH7GTYsWCHHGc0CJgjzRcycDpV5p67gtiR9vkdSsAO24fvcMd0X8y3w97kgB1DtJOMspMosxfAgp2jciLZYI1uJ5xYhMdS1xmJy5f0uAZ2tOe5SIgkaIdtFnby+2xzw12+MyVf8mxVz+zU9Ens5NK33gJSsLNy2Na+s7F2QAyAkZVucvsKDln0at15OIgmaOd8NchPWjCSz+zUtW0ezg5JKr2RWzp2SEHYh2tJQWY4mn+boZV75iQRtON9RcADPsJzx2V95e0UMskxdrQr7mZwk4IeYSdXDhd6WIbKw1zPkxE7+YAc9jHUGz/rRniiO+EgdB7Rjs2Po3As2OHb26XdMDghLnh3UCR/sXjEDrcRT9hj2f5wcyPOd1ZubcGODRdQO9u6N3/Ln0HMCHY0X08B4scW53x5/wa65G+lj9pZ2efeH3NfuWFf4NoJzAadx3ConX9pts12s2r3Gpvv8HYGepfdoc0s2Eku7JzrvLo1yV8r3r+oEC6E23bAz8U5n+vOAfdIVse9hn3osqcIdraNQ4LxDG1Vnsn/8HpXsbeHtOhRcQcketpgWxn2yN2NM86y3n50u0nBONL9rmm3pTh5m91O53wk83w0a4U80kU7CsVrlK0Pbge6xhXRfuAfK/rgXhcd24qu3A81XeHDVvYDfRbkB9ufxuM0LMYZ2yOZ+jL+2sO1/UbbZ8S2vuiWxsHQ5dixQ19X/PG8GVqzYSkDy1kGKevr65/W1wP/TsikF9qSty9mxnQ6YrKkXYeMPPOXc3y96FbG5nLueo7/lJlgHHq6PVc5iuR9rxlTu52jH1uXvLEze4y2fmzbMx+fP9nK8fVS/i5RgMJjtz38pOvHBJsQT4eDW4WiO/3x9vrxI7gBCvXcY+/y6urf6+d2ezgcem112+v+qzMU5VjAOXU4vG23r6+vri4ve+Q3Tz+QmSgKBfhR2JoL//M8LvSHXz/mT78iCIIgCIIgCIIgCIIgCIIgCIIgCIIgCIIgCIIgCIIgCIIgCIIgCIIgH5H/AfK5p+nYdrds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3" name="AutoShape 6" descr="data:image/png;base64,iVBORw0KGgoAAAANSUhEUgAAAR0AAACxCAMAAADOHZloAAAA+VBMVEX///8AAADDIybeLCjBIibhLSjYKifdLCjNJifJJSfWKSfSKCfGJCbQJyfMJievr68TExPbDwSampr21tX4+Pj78/PCAAniJB3b29s8PDxfX1/XIyDu7u7re3jqwMDMGhvce3zGAACMjIzdXFvy2dnCAADyysrQAAD45ufYc3O7AA7umZfYYGDegoJPT0/VFxPRRkfLERO2trbhDgDg4OCAgIC9FBvxpqTgoqPalpc/Pz/LVVjSdXfIyMh1dXVqamrdiovNRkjptbbkQDsuLi7KODnnV1TJLzHtiIbmWVUZGRnnuLnDNjr0tLLPY2XUf4HZRUNXV1fhbmwL8SsWAAAJIUlEQVR4nO2cbUPiuBaAdXwZQGEGgeJYtby1RR2nsmjRQVwEHcYVXdf//2Nu05y0SWkRKoTBe54Ps03SpubZnDRJgZUVBEEQBEEQBEEQBEEQBEEQBEEQBEEQBEEQBEEQBEEQBEEQBEEQBEEQBEH+7ykU6gTDMJ6enloOJy4HI/x288kZzok9w8iRywqFRf/986DWezo5qD786vc3NorFbLOZdSlOBD232WwWixsb/f7Lr+rB79aT8UFEGQcbTWpiYyZQZc3mQ2v5BRn95oysjFjKNk8W3bp3ctCcjxpKtl9fdAPfQf5hTv2GUSwai25jfH7NWY5Ds7boRsbld3bucpynWH7RzYxHvbmxNn+KSzo0HxQlyFnbKC7lg73QlCFnbS37tOiWxuHJkmNn42XRLY1DVf1MsLKhFD+HAwuHtYjiMLKSJj1/rVJ2vJy/IWd36roKRbeF2cNcGLXf4XqKLVpcnEKPJSm08uDiPy/njmb8M31dRnbs/9iWFd4PDmlxeGk46muMpsZhD/Sw9DmkK9NXdWKNtXMyOztr/ThNjQELrQ6kvwTSUwDDjgQ7n7OSnun5QF/Zix1YK32JdnJx2hqDH1THD0h+pcmbGDVtft4kRNvZDMNidkJLI2AXzR0WSnTxshs/sOrqeDut8PabXt+Zxo6s+eC54GNHcDUVNWi9+gobxZDfgvSDOt7OVH1H2lLrG/Vx4SYgzv6OUU8uC3+66mJZkF8yaUa4nHh21IPIP2PGQHf55iag6/wVo55DM9ACyC9FaHmXne8zafoEsNDad4478QPLWWVJtPMwo8a/DYTWF+ewIj7ApiI46gbsCOHFJXg7qpnNmgGZqkUyLTFXlbcOrfhjzU9fFGF/Z+/u7u5nhX+CVXZc3OOOm6jQJVnwiS3aUc+qLn2S2KLHVVWwo5qvh/W6UeIjVLW+Pxm5nNGqitZkTZb9p7hjA47OacHFKuPO85P3Tl7xhiwq83SsHRPmb6cqMQVFJm/HeoGpwKGVgipS5qs3PahXvWxSIm8DDBq8y5YVdIDOf1vl2BFP/uoeC3Ze1RQPZ4ckTXiVcOqkWFwUTKeATexMf2V5aUIdpjCtOTH92lV5di6YgBvehCDHj7Z52eGX3S+0KrMn/p0nlle7Je+1Fjyp9tjuhRtYO6sB9unJkXZeNgU7qWg7m2F2eFquBus0mF9VF2CHhdY+H1hBOTBdlGInZ4ZHT86LLVOiHViYw3/c5Trb2fixU2F66LnRdlJbPJwdkvTtbG35dpwCz07h6dQbZkiBWoLEY7fLluRnKtQu0w5TQXEf0LCBStbq7DFFn1uRdtTJ7cAzS7BjbFoNk8VSJuVf0TUbDXbcshZgZ1+w42Z94wYbkEAH60g7mwE7GlQ+oR0zRYzCJL2qOVfQwMqnnAK2cjBMZkfWBg/hByfH3dqB/nLnlna4gjF2tkSi7aTC7Li9woJ35EfqVgrCr04KUilIeHZkftbgC2fHDSBhgIbp4p6bkGLHuUaD7lJzC1iYLsQOH1p8hmw7LGCInSN6WHOFmFDZQuywBdYq29qJYScVYedUE+xoEXYagh0twg6rvCzVjj/3o1s7f5IdzSFoR27f2fXs0ClxLDtpHj+yNJIse3acIs+OU+DZIWf5dtLMTr363eEWKtuCm8jtO97UGF6Kzt4OW6NPa0dkQXbYbgUsNuPYSYvMxQ6rXLIdtmcKa020I8AGHpisxrCzlU7wpP1RmSR9O4mEb8cp8O04Cd9OIsoOrX3p7Ggy7CTgJqbcD56+305yejtlUsDs8GdxdupHJZ9Tdo+y3A91v9/O2cR20tPYqZU1jsQHsZOY0E7jTTuJUTJLZ6eazvAk0lDzqUaSvp1MxrfjFPh2uLNKWsa341YHfYdV3lg2O8/apHYSvB2F2cmMs6OVjggldo+ls1Oap50yVFaGyhNyP9D9fjtdLcmT8e2QpG8nmfTtOAW+He6skpb07biXQ2VlWnlisGx2rmZgp8F2v3w79QaprAGVMTv383AQzQR26M4Pb6fC27lsjLOjc3bSsOIW7SRFO4kqPaR2WGXMDluzSyJgJ/8PleAm4ZUFfaHF2WHXUDs9RbSTgJpH7GTYsWCHHGc0CJgjzRcycDpV5p67gtiR9vkdSsAO24fvcMd0X8y3w97kgB1DtJOMspMosxfAgp2jciLZYI1uJ5xYhMdS1xmJy5f0uAZ2tOe5SIgkaIdtFnby+2xzw12+MyVf8mxVz+zU9Ens5NK33gJSsLNy2Na+s7F2QAyAkZVucvsKDln0at15OIgmaOd8NchPWjCSz+zUtW0ezg5JKr2RWzp2SEHYh2tJQWY4mn+boZV75iQRtON9RcADPsJzx2V95e0UMskxdrQr7mZwk4IeYSdXDhd6WIbKw1zPkxE7+YAc9jHUGz/rRniiO+EgdB7Rjs2Po3As2OHb26XdMDghLnh3UCR/sXjEDrcRT9hj2f5wcyPOd1ZubcGODRdQO9u6N3/Ln0HMCHY0X08B4scW53x5/wa65G+lj9pZ2efeH3NfuWFf4NoJzAadx3ConX9pts12s2r3Gpvv8HYGepfdoc0s2Eku7JzrvLo1yV8r3r+oEC6E23bAz8U5n+vOAfdIVse9hn3osqcIdraNQ4LxDG1Vnsn/8HpXsbeHtOhRcQcketpgWxn2yN2NM86y3n50u0nBONL9rmm3pTh5m91O53wk83w0a4U80kU7CsVrlK0Pbge6xhXRfuAfK/rgXhcd24qu3A81XeHDVvYDfRbkB9ufxuM0LMYZ2yOZ+jL+2sO1/UbbZ8S2vuiWxsHQ5dixQ19X/PG8GVqzYSkDy1kGKevr65/W1wP/TsikF9qSty9mxnQ6YrKkXYeMPPOXc3y96FbG5nLueo7/lJlgHHq6PVc5iuR9rxlTu52jH1uXvLEze4y2fmzbMx+fP9nK8fVS/i5RgMJjtz38pOvHBJsQT4eDW4WiO/3x9vrxI7gBCvXcY+/y6urf6+d2ezgcem112+v+qzMU5VjAOXU4vG23r6+vri4ve+Q3Tz+QmSgKBfhR2JoL//M8LvSHXz/mT78iCIIgCIIgCIIgCIIgCIIgCIIgCIIgCIIgCIIgCIIgCIIgCIIgCIIgH5H/AfK5p+nYdrdsAAAAAElFTkSuQmC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2050" name="Picture 2" descr="http://blog.mangostudio.eu/wp-content/uploads/2014/06/SMIcons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931" y="1731922"/>
            <a:ext cx="2511417" cy="2198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455971"/>
            <a:ext cx="2152531" cy="1523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296" y="3903818"/>
            <a:ext cx="1613414" cy="1613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55971"/>
            <a:ext cx="1444083" cy="1375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077072"/>
            <a:ext cx="1735137" cy="173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75240" cy="1371600"/>
          </a:xfrm>
        </p:spPr>
        <p:txBody>
          <a:bodyPr/>
          <a:lstStyle/>
          <a:p>
            <a:r>
              <a:rPr lang="nl-NL" dirty="0" smtClean="0"/>
              <a:t>Sociale media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53093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 descr="data:image/png;base64,iVBORw0KGgoAAAANSUhEUgAAAR0AAACxCAMAAADOHZloAAAA+VBMVEX///8AAADDIybeLCjBIibhLSjYKifdLCjNJifJJSfWKSfSKCfGJCbQJyfMJievr68TExPbDwSampr21tX4+Pj78/PCAAniJB3b29s8PDxfX1/XIyDu7u7re3jqwMDMGhvce3zGAACMjIzdXFvy2dnCAADyysrQAAD45ufYc3O7AA7umZfYYGDegoJPT0/VFxPRRkfLERO2trbhDgDg4OCAgIC9FBvxpqTgoqPalpc/Pz/LVVjSdXfIyMh1dXVqamrdiovNRkjptbbkQDsuLi7KODnnV1TJLzHtiIbmWVUZGRnnuLnDNjr0tLLPY2XUf4HZRUNXV1fhbmwL8SsWAAAJIUlEQVR4nO2cbUPiuBaAdXwZQGEGgeJYtby1RR2nsmjRQVwEHcYVXdf//2Nu05y0SWkRKoTBe54Ps03SpubZnDRJgZUVBEEQBEEQBEEQBEEQBEEQBEEQBEEQBEEQBEEQBEEQBEEQBEEQBEEQBEH+7ykU6gTDMJ6enloOJy4HI/x288kZzok9w8iRywqFRf/986DWezo5qD786vc3NorFbLOZdSlOBD232WwWixsb/f7Lr+rB79aT8UFEGQcbTWpiYyZQZc3mQ2v5BRn95oysjFjKNk8W3bp3ctCcjxpKtl9fdAPfQf5hTv2GUSwai25jfH7NWY5Ds7boRsbld3bucpynWH7RzYxHvbmxNn+KSzo0HxQlyFnbKC7lg73QlCFnbS37tOiWxuHJkmNn42XRLY1DVf1MsLKhFD+HAwuHtYjiMLKSJj1/rVJ2vJy/IWd36roKRbeF2cNcGLXf4XqKLVpcnEKPJSm08uDiPy/njmb8M31dRnbs/9iWFd4PDmlxeGk46muMpsZhD/Sw9DmkK9NXdWKNtXMyOztr/ThNjQELrQ6kvwTSUwDDjgQ7n7OSnun5QF/Zix1YK32JdnJx2hqDH1THD0h+pcmbGDVtft4kRNvZDMNidkJLI2AXzR0WSnTxshs/sOrqeDut8PabXt+Zxo6s+eC54GNHcDUVNWi9+gobxZDfgvSDOt7OVH1H2lLrG/Vx4SYgzv6OUU8uC3+66mJZkF8yaUa4nHh21IPIP2PGQHf55iag6/wVo55DM9ACyC9FaHmXne8zafoEsNDad4478QPLWWVJtPMwo8a/DYTWF+ewIj7ApiI46gbsCOHFJXg7qpnNmgGZqkUyLTFXlbcOrfhjzU9fFGF/Z+/u7u5nhX+CVXZc3OOOm6jQJVnwiS3aUc+qLn2S2KLHVVWwo5qvh/W6UeIjVLW+Pxm5nNGqitZkTZb9p7hjA47OacHFKuPO85P3Tl7xhiwq83SsHRPmb6cqMQVFJm/HeoGpwKGVgipS5qs3PahXvWxSIm8DDBq8y5YVdIDOf1vl2BFP/uoeC3Ze1RQPZ4ckTXiVcOqkWFwUTKeATexMf2V5aUIdpjCtOTH92lV5di6YgBvehCDHj7Z52eGX3S+0KrMn/p0nlle7Je+1Fjyp9tjuhRtYO6sB9unJkXZeNgU7qWg7m2F2eFquBus0mF9VF2CHhdY+H1hBOTBdlGInZ4ZHT86LLVOiHViYw3/c5Trb2fixU2F66LnRdlJbPJwdkvTtbG35dpwCz07h6dQbZkiBWoLEY7fLluRnKtQu0w5TQXEf0LCBStbq7DFFn1uRdtTJ7cAzS7BjbFoNk8VSJuVf0TUbDXbcshZgZ1+w42Z94wYbkEAH60g7mwE7GlQ+oR0zRYzCJL2qOVfQwMqnnAK2cjBMZkfWBg/hByfH3dqB/nLnlna4gjF2tkSi7aTC7Li9woJ35EfqVgrCr04KUilIeHZkftbgC2fHDSBhgIbp4p6bkGLHuUaD7lJzC1iYLsQOH1p8hmw7LGCInSN6WHOFmFDZQuywBdYq29qJYScVYedUE+xoEXYagh0twg6rvCzVjj/3o1s7f5IdzSFoR27f2fXs0ClxLDtpHj+yNJIse3acIs+OU+DZIWf5dtLMTr363eEWKtuCm8jtO97UGF6Kzt4OW6NPa0dkQXbYbgUsNuPYSYvMxQ6rXLIdtmcKa020I8AGHpisxrCzlU7wpP1RmSR9O4mEb8cp8O04Cd9OIsoOrX3p7Ggy7CTgJqbcD56+305yejtlUsDs8GdxdupHJZ9Tdo+y3A91v9/O2cR20tPYqZU1jsQHsZOY0E7jTTuJUTJLZ6eazvAk0lDzqUaSvp1MxrfjFPh2uLNKWsa341YHfYdV3lg2O8/apHYSvB2F2cmMs6OVjggldo+ls1Oap50yVFaGyhNyP9D9fjtdLcmT8e2QpG8nmfTtOAW+He6skpb07biXQ2VlWnlisGx2rmZgp8F2v3w79QaprAGVMTv383AQzQR26M4Pb6fC27lsjLOjc3bSsOIW7SRFO4kqPaR2WGXMDluzSyJgJ/8PleAm4ZUFfaHF2WHXUDs9RbSTgJpH7GTYsWCHHGc0CJgjzRcycDpV5p67gtiR9vkdSsAO24fvcMd0X8y3w97kgB1DtJOMspMosxfAgp2jciLZYI1uJ5xYhMdS1xmJy5f0uAZ2tOe5SIgkaIdtFnby+2xzw12+MyVf8mxVz+zU9Ens5NK33gJSsLNy2Na+s7F2QAyAkZVucvsKDln0at15OIgmaOd8NchPWjCSz+zUtW0ezg5JKr2RWzp2SEHYh2tJQWY4mn+boZV75iQRtON9RcADPsJzx2V95e0UMskxdrQr7mZwk4IeYSdXDhd6WIbKw1zPkxE7+YAc9jHUGz/rRniiO+EgdB7Rjs2Po3As2OHb26XdMDghLnh3UCR/sXjEDrcRT9hj2f5wcyPOd1ZubcGODRdQO9u6N3/Ln0HMCHY0X08B4scW53x5/wa65G+lj9pZ2efeH3NfuWFf4NoJzAadx3ConX9pts12s2r3Gpvv8HYGepfdoc0s2Eku7JzrvLo1yV8r3r+oEC6E23bAz8U5n+vOAfdIVse9hn3osqcIdraNQ4LxDG1Vnsn/8HpXsbeHtOhRcQcketpgWxn2yN2NM86y3n50u0nBONL9rmm3pTh5m91O53wk83w0a4U80kU7CsVrlK0Pbge6xhXRfuAfK/rgXhcd24qu3A81XeHDVvYDfRbkB9ufxuM0LMYZ2yOZ+jL+2sO1/UbbZ8S2vuiWxsHQ5dixQ19X/PG8GVqzYSkDy1kGKevr65/W1wP/TsikF9qSty9mxnQ6YrKkXYeMPPOXc3y96FbG5nLueo7/lJlgHHq6PVc5iuR9rxlTu52jH1uXvLEze4y2fmzbMx+fP9nK8fVS/i5RgMJjtz38pOvHBJsQT4eDW4WiO/3x9vrxI7gBCvXcY+/y6urf6+d2ezgcem112+v+qzMU5VjAOXU4vG23r6+vri4ve+Q3Tz+QmSgKBfhR2JoL//M8LvSHXz/mT78iCIIgCIIgCIIgCIIgCIIgCIIgCIIgCIIgCIIgCIIgCIIgCIIgCIIgH5H/AfK5p+nYdrds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3" name="AutoShape 6" descr="data:image/png;base64,iVBORw0KGgoAAAANSUhEUgAAAR0AAACxCAMAAADOHZloAAAA+VBMVEX///8AAADDIybeLCjBIibhLSjYKifdLCjNJifJJSfWKSfSKCfGJCbQJyfMJievr68TExPbDwSampr21tX4+Pj78/PCAAniJB3b29s8PDxfX1/XIyDu7u7re3jqwMDMGhvce3zGAACMjIzdXFvy2dnCAADyysrQAAD45ufYc3O7AA7umZfYYGDegoJPT0/VFxPRRkfLERO2trbhDgDg4OCAgIC9FBvxpqTgoqPalpc/Pz/LVVjSdXfIyMh1dXVqamrdiovNRkjptbbkQDsuLi7KODnnV1TJLzHtiIbmWVUZGRnnuLnDNjr0tLLPY2XUf4HZRUNXV1fhbmwL8SsWAAAJIUlEQVR4nO2cbUPiuBaAdXwZQGEGgeJYtby1RR2nsmjRQVwEHcYVXdf//2Nu05y0SWkRKoTBe54Ps03SpubZnDRJgZUVBEEQBEEQBEEQBEEQBEEQBEEQBEEQBEEQBEEQBEEQBEEQBEEQBEEQBEH+7ykU6gTDMJ6enloOJy4HI/x288kZzok9w8iRywqFRf/986DWezo5qD786vc3NorFbLOZdSlOBD232WwWixsb/f7Lr+rB79aT8UFEGQcbTWpiYyZQZc3mQ2v5BRn95oysjFjKNk8W3bp3ctCcjxpKtl9fdAPfQf5hTv2GUSwai25jfH7NWY5Ds7boRsbld3bucpynWH7RzYxHvbmxNn+KSzo0HxQlyFnbKC7lg73QlCFnbS37tOiWxuHJkmNn42XRLY1DVf1MsLKhFD+HAwuHtYjiMLKSJj1/rVJ2vJy/IWd36roKRbeF2cNcGLXf4XqKLVpcnEKPJSm08uDiPy/njmb8M31dRnbs/9iWFd4PDmlxeGk46muMpsZhD/Sw9DmkK9NXdWKNtXMyOztr/ThNjQELrQ6kvwTSUwDDjgQ7n7OSnun5QF/Zix1YK32JdnJx2hqDH1THD0h+pcmbGDVtft4kRNvZDMNidkJLI2AXzR0WSnTxshs/sOrqeDut8PabXt+Zxo6s+eC54GNHcDUVNWi9+gobxZDfgvSDOt7OVH1H2lLrG/Vx4SYgzv6OUU8uC3+66mJZkF8yaUa4nHh21IPIP2PGQHf55iag6/wVo55DM9ACyC9FaHmXne8zafoEsNDad4478QPLWWVJtPMwo8a/DYTWF+ewIj7ApiI46gbsCOHFJXg7qpnNmgGZqkUyLTFXlbcOrfhjzU9fFGF/Z+/u7u5nhX+CVXZc3OOOm6jQJVnwiS3aUc+qLn2S2KLHVVWwo5qvh/W6UeIjVLW+Pxm5nNGqitZkTZb9p7hjA47OacHFKuPO85P3Tl7xhiwq83SsHRPmb6cqMQVFJm/HeoGpwKGVgipS5qs3PahXvWxSIm8DDBq8y5YVdIDOf1vl2BFP/uoeC3Ze1RQPZ4ckTXiVcOqkWFwUTKeATexMf2V5aUIdpjCtOTH92lV5di6YgBvehCDHj7Z52eGX3S+0KrMn/p0nlle7Je+1Fjyp9tjuhRtYO6sB9unJkXZeNgU7qWg7m2F2eFquBus0mF9VF2CHhdY+H1hBOTBdlGInZ4ZHT86LLVOiHViYw3/c5Trb2fixU2F66LnRdlJbPJwdkvTtbG35dpwCz07h6dQbZkiBWoLEY7fLluRnKtQu0w5TQXEf0LCBStbq7DFFn1uRdtTJ7cAzS7BjbFoNk8VSJuVf0TUbDXbcshZgZ1+w42Z94wYbkEAH60g7mwE7GlQ+oR0zRYzCJL2qOVfQwMqnnAK2cjBMZkfWBg/hByfH3dqB/nLnlna4gjF2tkSi7aTC7Li9woJ35EfqVgrCr04KUilIeHZkftbgC2fHDSBhgIbp4p6bkGLHuUaD7lJzC1iYLsQOH1p8hmw7LGCInSN6WHOFmFDZQuywBdYq29qJYScVYedUE+xoEXYagh0twg6rvCzVjj/3o1s7f5IdzSFoR27f2fXs0ClxLDtpHj+yNJIse3acIs+OU+DZIWf5dtLMTr363eEWKtuCm8jtO97UGF6Kzt4OW6NPa0dkQXbYbgUsNuPYSYvMxQ6rXLIdtmcKa020I8AGHpisxrCzlU7wpP1RmSR9O4mEb8cp8O04Cd9OIsoOrX3p7Ggy7CTgJqbcD56+305yejtlUsDs8GdxdupHJZ9Tdo+y3A91v9/O2cR20tPYqZU1jsQHsZOY0E7jTTuJUTJLZ6eazvAk0lDzqUaSvp1MxrfjFPh2uLNKWsa341YHfYdV3lg2O8/apHYSvB2F2cmMs6OVjggldo+ls1Oap50yVFaGyhNyP9D9fjtdLcmT8e2QpG8nmfTtOAW+He6skpb07biXQ2VlWnlisGx2rmZgp8F2v3w79QaprAGVMTv383AQzQR26M4Pb6fC27lsjLOjc3bSsOIW7SRFO4kqPaR2WGXMDluzSyJgJ/8PleAm4ZUFfaHF2WHXUDs9RbSTgJpH7GTYsWCHHGc0CJgjzRcycDpV5p67gtiR9vkdSsAO24fvcMd0X8y3w97kgB1DtJOMspMosxfAgp2jciLZYI1uJ5xYhMdS1xmJy5f0uAZ2tOe5SIgkaIdtFnby+2xzw12+MyVf8mxVz+zU9Ens5NK33gJSsLNy2Na+s7F2QAyAkZVucvsKDln0at15OIgmaOd8NchPWjCSz+zUtW0ezg5JKr2RWzp2SEHYh2tJQWY4mn+boZV75iQRtON9RcADPsJzx2V95e0UMskxdrQr7mZwk4IeYSdXDhd6WIbKw1zPkxE7+YAc9jHUGz/rRniiO+EgdB7Rjs2Po3As2OHb26XdMDghLnh3UCR/sXjEDrcRT9hj2f5wcyPOd1ZubcGODRdQO9u6N3/Ln0HMCHY0X08B4scW53x5/wa65G+lj9pZ2efeH3NfuWFf4NoJzAadx3ConX9pts12s2r3Gpvv8HYGepfdoc0s2Eku7JzrvLo1yV8r3r+oEC6E23bAz8U5n+vOAfdIVse9hn3osqcIdraNQ4LxDG1Vnsn/8HpXsbeHtOhRcQcketpgWxn2yN2NM86y3n50u0nBONL9rmm3pTh5m91O53wk83w0a4U80kU7CsVrlK0Pbge6xhXRfuAfK/rgXhcd24qu3A81XeHDVvYDfRbkB9ufxuM0LMYZ2yOZ+jL+2sO1/UbbZ8S2vuiWxsHQ5dixQ19X/PG8GVqzYSkDy1kGKevr65/W1wP/TsikF9qSty9mxnQ6YrKkXYeMPPOXc3y96FbG5nLueo7/lJlgHHq6PVc5iuR9rxlTu52jH1uXvLEze4y2fmzbMx+fP9nK8fVS/i5RgMJjtz38pOvHBJsQT4eDW4WiO/3x9vrxI7gBCvXcY+/y6urf6+d2ezgcem112+v+qzMU5VjAOXU4vG23r6+vri4ve+Q3Tz+QmSgKBfhR2JoL//M8LvSHXz/mT78iCIIgCIIgCIIgCIIgCIIgCIIgCIIgCIIgCIIgCIIgCIIgCIIgCIIgH5H/AfK5p+nYdrdsAAAAAElFTkSuQmC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75240" cy="1371600"/>
          </a:xfrm>
        </p:spPr>
        <p:txBody>
          <a:bodyPr/>
          <a:lstStyle/>
          <a:p>
            <a:r>
              <a:rPr lang="nl-NL" dirty="0" smtClean="0"/>
              <a:t>Sociale media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307975" y="1412776"/>
            <a:ext cx="865651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nl-NL" sz="3200" b="1" dirty="0" smtClean="0">
                <a:latin typeface="Calibri" panose="020F0502020204030204" pitchFamily="34" charset="0"/>
              </a:rPr>
              <a:t>Vroeg in aanmerking met sociale media</a:t>
            </a:r>
          </a:p>
          <a:p>
            <a:endParaRPr lang="nl-NL" sz="3200" b="1" dirty="0" smtClean="0">
              <a:latin typeface="Calibri" panose="020F05020202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nl-NL" sz="3200" b="1" dirty="0" smtClean="0">
                <a:latin typeface="Calibri" panose="020F0502020204030204" pitchFamily="34" charset="0"/>
              </a:rPr>
              <a:t>Sociale media identiteit &gt; het opzoeken van spanning</a:t>
            </a:r>
          </a:p>
          <a:p>
            <a:endParaRPr lang="nl-NL" sz="3200" b="1" dirty="0" smtClean="0">
              <a:latin typeface="Calibri" panose="020F05020202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nl-NL" sz="3200" b="1" dirty="0" smtClean="0">
                <a:latin typeface="Calibri" panose="020F0502020204030204" pitchFamily="34" charset="0"/>
              </a:rPr>
              <a:t>Wat is </a:t>
            </a:r>
            <a:r>
              <a:rPr lang="nl-NL" sz="3200" b="1" dirty="0" err="1" smtClean="0">
                <a:latin typeface="Calibri" panose="020F0502020204030204" pitchFamily="34" charset="0"/>
              </a:rPr>
              <a:t>sexting</a:t>
            </a:r>
            <a:r>
              <a:rPr lang="nl-NL" sz="3200" b="1" dirty="0" smtClean="0">
                <a:latin typeface="Calibri" panose="020F0502020204030204" pitchFamily="34" charset="0"/>
              </a:rPr>
              <a:t> en </a:t>
            </a:r>
            <a:r>
              <a:rPr lang="nl-NL" sz="3200" b="1" dirty="0" err="1" smtClean="0">
                <a:latin typeface="Calibri" panose="020F0502020204030204" pitchFamily="34" charset="0"/>
              </a:rPr>
              <a:t>grooming</a:t>
            </a:r>
            <a:r>
              <a:rPr lang="nl-NL" sz="3200" b="1" dirty="0">
                <a:latin typeface="Calibri" panose="020F0502020204030204" pitchFamily="34" charset="0"/>
              </a:rPr>
              <a:t> </a:t>
            </a:r>
            <a:r>
              <a:rPr lang="nl-NL" sz="3200" b="1" dirty="0" smtClean="0">
                <a:latin typeface="Calibri" panose="020F0502020204030204" pitchFamily="34" charset="0"/>
              </a:rPr>
              <a:t>(voorbeelden)</a:t>
            </a:r>
          </a:p>
          <a:p>
            <a:endParaRPr lang="nl-NL" sz="3200" b="1" dirty="0" smtClean="0">
              <a:latin typeface="Calibri" panose="020F05020202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nl-NL" sz="3200" b="1" dirty="0" smtClean="0">
                <a:latin typeface="Calibri" panose="020F0502020204030204" pitchFamily="34" charset="0"/>
              </a:rPr>
              <a:t>Invloed van sociale media op de meiden</a:t>
            </a:r>
            <a:endParaRPr lang="nl-NL" sz="32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054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nl-NL" u="sng" dirty="0" smtClean="0"/>
              <a:t>Identiteitsontwikkeling</a:t>
            </a:r>
            <a:endParaRPr lang="nl-NL" u="sng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7504" y="948476"/>
            <a:ext cx="9036496" cy="5949280"/>
          </a:xfrm>
        </p:spPr>
        <p:txBody>
          <a:bodyPr>
            <a:normAutofit/>
          </a:bodyPr>
          <a:lstStyle/>
          <a:p>
            <a:endParaRPr lang="nl-NL" dirty="0">
              <a:latin typeface="Calibri" panose="020F0502020204030204" pitchFamily="34" charset="0"/>
            </a:endParaRPr>
          </a:p>
          <a:p>
            <a:endParaRPr lang="nl-NL" dirty="0">
              <a:latin typeface="Calibri" panose="020F0502020204030204" pitchFamily="34" charset="0"/>
            </a:endParaRPr>
          </a:p>
          <a:p>
            <a:pPr marL="342900" indent="-342900">
              <a:buFontTx/>
              <a:buChar char="-"/>
            </a:pPr>
            <a:r>
              <a:rPr lang="nl-NL" sz="2500" dirty="0" smtClean="0">
                <a:latin typeface="Calibri" panose="020F0502020204030204" pitchFamily="34" charset="0"/>
              </a:rPr>
              <a:t>Wat kunnen we doen om onze dochter, die zich in de puberteit bevind, beter te begrijpen?</a:t>
            </a:r>
            <a:endParaRPr lang="nl-NL" sz="2500" dirty="0">
              <a:latin typeface="Calibri" panose="020F0502020204030204" pitchFamily="34" charset="0"/>
            </a:endParaRPr>
          </a:p>
          <a:p>
            <a:pPr marL="342900" indent="-342900">
              <a:buFontTx/>
              <a:buChar char="-"/>
            </a:pPr>
            <a:endParaRPr lang="nl-NL" sz="2500" dirty="0">
              <a:latin typeface="Calibri" panose="020F0502020204030204" pitchFamily="34" charset="0"/>
            </a:endParaRPr>
          </a:p>
          <a:p>
            <a:pPr marL="342900" indent="-342900">
              <a:buFontTx/>
              <a:buChar char="-"/>
            </a:pPr>
            <a:r>
              <a:rPr lang="nl-NL" sz="2500" dirty="0" smtClean="0">
                <a:latin typeface="Calibri" panose="020F0502020204030204" pitchFamily="34" charset="0"/>
              </a:rPr>
              <a:t>Hoe pakken jullie dit aan en zouden jullie dit met ons willen delen? </a:t>
            </a:r>
            <a:endParaRPr lang="nl-NL" sz="2500" dirty="0">
              <a:latin typeface="Calibri" panose="020F0502020204030204" pitchFamily="34" charset="0"/>
            </a:endParaRPr>
          </a:p>
          <a:p>
            <a:endParaRPr lang="nl-NL" sz="2500" dirty="0">
              <a:latin typeface="Calibri" panose="020F0502020204030204" pitchFamily="34" charset="0"/>
            </a:endParaRPr>
          </a:p>
          <a:p>
            <a:pPr marL="342900" indent="-342900">
              <a:buFontTx/>
              <a:buChar char="-"/>
            </a:pPr>
            <a:r>
              <a:rPr lang="nl-NL" sz="2500" dirty="0" smtClean="0">
                <a:latin typeface="Calibri" panose="020F0502020204030204" pitchFamily="34" charset="0"/>
              </a:rPr>
              <a:t>Er zijn risico’s op sociale media, kunt u met uw dochter hierover praten? </a:t>
            </a:r>
            <a:endParaRPr lang="nl-NL" sz="2500" dirty="0">
              <a:latin typeface="Calibri" panose="020F0502020204030204" pitchFamily="34" charset="0"/>
            </a:endParaRPr>
          </a:p>
          <a:p>
            <a:pPr marL="342900" indent="-342900">
              <a:buFontTx/>
              <a:buChar char="-"/>
            </a:pPr>
            <a:endParaRPr lang="nl-NL" dirty="0">
              <a:latin typeface="Calibri" panose="020F0502020204030204" pitchFamily="34" charset="0"/>
            </a:endParaRPr>
          </a:p>
          <a:p>
            <a:pPr marL="109728" indent="0">
              <a:buNone/>
            </a:pPr>
            <a:endParaRPr lang="nl-N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264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DAF7B4D-16EC-41C4-B0EC-240A18373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2801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Theorie van </a:t>
            </a:r>
            <a:r>
              <a:rPr lang="nl-NL" dirty="0" err="1" smtClean="0"/>
              <a:t>erikson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D457D065-4E1A-41D3-903E-804B221AB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4857403"/>
          </a:xfrm>
        </p:spPr>
        <p:txBody>
          <a:bodyPr/>
          <a:lstStyle/>
          <a:p>
            <a:r>
              <a:rPr lang="nl-NL" sz="2500" dirty="0" smtClean="0">
                <a:latin typeface="Calibri" panose="020F0502020204030204" pitchFamily="34" charset="0"/>
              </a:rPr>
              <a:t>De 5 fasen model over de identiteitsontwikkeling</a:t>
            </a:r>
          </a:p>
          <a:p>
            <a:endParaRPr lang="nl-NL" sz="2500" dirty="0"/>
          </a:p>
          <a:p>
            <a:r>
              <a:rPr lang="nl-NL" dirty="0"/>
              <a:t>0-1; </a:t>
            </a:r>
            <a:r>
              <a:rPr lang="nl-NL" dirty="0" smtClean="0"/>
              <a:t>vertrouwen </a:t>
            </a:r>
            <a:r>
              <a:rPr lang="nl-NL" dirty="0" err="1" smtClean="0"/>
              <a:t>vs</a:t>
            </a:r>
            <a:r>
              <a:rPr lang="nl-NL" dirty="0" smtClean="0"/>
              <a:t> wantrouwen</a:t>
            </a:r>
            <a:endParaRPr lang="nl-NL" dirty="0"/>
          </a:p>
          <a:p>
            <a:r>
              <a:rPr lang="nl-NL" dirty="0"/>
              <a:t>1-3: </a:t>
            </a:r>
            <a:r>
              <a:rPr lang="nl-NL" dirty="0" smtClean="0"/>
              <a:t>autonomie </a:t>
            </a:r>
            <a:r>
              <a:rPr lang="nl-NL" dirty="0" err="1" smtClean="0"/>
              <a:t>vs</a:t>
            </a:r>
            <a:r>
              <a:rPr lang="nl-NL" dirty="0" smtClean="0"/>
              <a:t> schaamte / twijfel</a:t>
            </a:r>
            <a:endParaRPr lang="nl-NL" dirty="0"/>
          </a:p>
          <a:p>
            <a:r>
              <a:rPr lang="nl-NL" dirty="0"/>
              <a:t>3-6; </a:t>
            </a:r>
            <a:r>
              <a:rPr lang="nl-NL" dirty="0" smtClean="0"/>
              <a:t>initiatief </a:t>
            </a:r>
            <a:r>
              <a:rPr lang="nl-NL" dirty="0" err="1" smtClean="0"/>
              <a:t>vs</a:t>
            </a:r>
            <a:r>
              <a:rPr lang="nl-NL" dirty="0" smtClean="0"/>
              <a:t> </a:t>
            </a:r>
            <a:r>
              <a:rPr lang="nl-NL" dirty="0" err="1" smtClean="0"/>
              <a:t>schulgevoel</a:t>
            </a:r>
            <a:endParaRPr lang="nl-NL" dirty="0" smtClean="0"/>
          </a:p>
          <a:p>
            <a:r>
              <a:rPr lang="nl-NL" dirty="0" smtClean="0"/>
              <a:t>7-11</a:t>
            </a:r>
            <a:r>
              <a:rPr lang="nl-NL" dirty="0"/>
              <a:t>; </a:t>
            </a:r>
            <a:r>
              <a:rPr lang="nl-NL" dirty="0" smtClean="0"/>
              <a:t>vlijt </a:t>
            </a:r>
            <a:r>
              <a:rPr lang="nl-NL" dirty="0" err="1" smtClean="0"/>
              <a:t>vs</a:t>
            </a:r>
            <a:r>
              <a:rPr lang="nl-NL" dirty="0" smtClean="0"/>
              <a:t> minderwaardigheid</a:t>
            </a:r>
            <a:endParaRPr lang="nl-NL" dirty="0"/>
          </a:p>
          <a:p>
            <a:r>
              <a:rPr lang="nl-NL" dirty="0"/>
              <a:t>11-17; </a:t>
            </a:r>
            <a:r>
              <a:rPr lang="nl-NL" dirty="0" smtClean="0"/>
              <a:t>identiteit </a:t>
            </a:r>
            <a:r>
              <a:rPr lang="nl-NL" dirty="0" err="1" smtClean="0"/>
              <a:t>vs</a:t>
            </a:r>
            <a:r>
              <a:rPr lang="nl-NL" dirty="0" smtClean="0"/>
              <a:t> identiteitsverwarring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730388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5791200" cy="648072"/>
          </a:xfrm>
        </p:spPr>
        <p:txBody>
          <a:bodyPr>
            <a:normAutofit/>
          </a:bodyPr>
          <a:lstStyle/>
          <a:p>
            <a:r>
              <a:rPr lang="nl-NL" b="1" dirty="0" smtClean="0"/>
              <a:t>TIPS</a:t>
            </a:r>
            <a:endParaRPr lang="nl-NL" b="1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251520" y="764704"/>
            <a:ext cx="8640960" cy="6093296"/>
          </a:xfrm>
        </p:spPr>
        <p:txBody>
          <a:bodyPr>
            <a:normAutofit fontScale="92500"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nl-NL" sz="2400" dirty="0" smtClean="0"/>
              <a:t>U bent de rolmodel voor uw dochter tussen de 0-12 jaar.</a:t>
            </a:r>
          </a:p>
          <a:p>
            <a:pPr marL="457200" lvl="0" indent="-457200">
              <a:buFont typeface="+mj-lt"/>
              <a:buAutoNum type="arabicPeriod"/>
            </a:pPr>
            <a:r>
              <a:rPr lang="nl-NL" sz="2400" dirty="0" smtClean="0"/>
              <a:t>Onderscheid maken tussen het ouderschap en vrienden zijn met uw kind.</a:t>
            </a:r>
            <a:endParaRPr lang="nl-NL" sz="2400" dirty="0"/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Geef het vertrouwen aan uw kind. </a:t>
            </a:r>
            <a:endParaRPr lang="nl-NL" sz="2400" dirty="0"/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Om uw kind beter te begrijpen is het goed om de leefwerelden van uw kind te leren kennen. </a:t>
            </a:r>
          </a:p>
          <a:p>
            <a:pPr marL="457200" lvl="0" indent="-457200">
              <a:buFont typeface="+mj-lt"/>
              <a:buAutoNum type="arabicPeriod"/>
            </a:pPr>
            <a:r>
              <a:rPr lang="nl-NL" sz="2400" dirty="0" smtClean="0"/>
              <a:t>Probeer te achterhalen waar het gedrag vandaan komt.</a:t>
            </a:r>
          </a:p>
          <a:p>
            <a:pPr marL="457200" lvl="0" indent="-457200">
              <a:buFont typeface="+mj-lt"/>
              <a:buAutoNum type="arabicPeriod"/>
            </a:pPr>
            <a:r>
              <a:rPr lang="nl-NL" sz="2400" dirty="0"/>
              <a:t>Straffen is geen structurele oplossing maar biedt een uitweg op korte </a:t>
            </a:r>
            <a:r>
              <a:rPr lang="nl-NL" sz="2400" dirty="0" smtClean="0"/>
              <a:t>termijn.</a:t>
            </a:r>
            <a:r>
              <a:rPr lang="nl-NL" sz="2400" dirty="0" smtClean="0"/>
              <a:t> </a:t>
            </a:r>
            <a:endParaRPr lang="nl-NL" sz="2400" dirty="0"/>
          </a:p>
          <a:p>
            <a:pPr marL="457200" lvl="0" indent="-457200">
              <a:buFont typeface="+mj-lt"/>
              <a:buAutoNum type="arabicPeriod"/>
            </a:pPr>
            <a:r>
              <a:rPr lang="nl-NL" sz="2400" dirty="0" smtClean="0"/>
              <a:t>Geef uw kind aandacht, toon interesse en wees begripvol. </a:t>
            </a:r>
          </a:p>
          <a:p>
            <a:pPr marL="457200" lvl="0" indent="-457200">
              <a:buFont typeface="+mj-lt"/>
              <a:buAutoNum type="arabicPeriod"/>
            </a:pPr>
            <a:r>
              <a:rPr lang="nl-NL" sz="2400" dirty="0" smtClean="0"/>
              <a:t>Kinderen </a:t>
            </a:r>
            <a:r>
              <a:rPr lang="nl-NL" sz="2400" dirty="0"/>
              <a:t>zijn </a:t>
            </a:r>
            <a:r>
              <a:rPr lang="nl-NL" sz="2400" dirty="0" smtClean="0"/>
              <a:t>een levensdoel voor </a:t>
            </a:r>
            <a:r>
              <a:rPr lang="nl-NL" sz="2400" dirty="0"/>
              <a:t>ouders. Maar probeer je dochter de ruimte te geven </a:t>
            </a:r>
            <a:r>
              <a:rPr lang="nl-NL" sz="2400" dirty="0" smtClean="0"/>
              <a:t>om </a:t>
            </a:r>
            <a:r>
              <a:rPr lang="nl-NL" sz="2400" dirty="0"/>
              <a:t>zichzelf te zijn. </a:t>
            </a:r>
            <a:endParaRPr lang="en-GB" sz="2400" dirty="0"/>
          </a:p>
          <a:p>
            <a:pPr lvl="0"/>
            <a:endParaRPr lang="nl-NL" sz="24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105692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467544" y="1340768"/>
            <a:ext cx="7620000" cy="4373563"/>
          </a:xfrm>
        </p:spPr>
        <p:txBody>
          <a:bodyPr/>
          <a:lstStyle/>
          <a:p>
            <a:r>
              <a:rPr lang="en-US" sz="2800" dirty="0" smtClean="0">
                <a:latin typeface="Calibri" panose="020F0502020204030204" pitchFamily="34" charset="0"/>
              </a:rPr>
              <a:t>Hoe </a:t>
            </a:r>
            <a:r>
              <a:rPr lang="en-US" sz="2800" dirty="0" err="1" smtClean="0">
                <a:latin typeface="Calibri" panose="020F0502020204030204" pitchFamily="34" charset="0"/>
              </a:rPr>
              <a:t>heeft</a:t>
            </a:r>
            <a:r>
              <a:rPr lang="en-US" sz="2800" dirty="0" smtClean="0">
                <a:latin typeface="Calibri" panose="020F0502020204030204" pitchFamily="34" charset="0"/>
              </a:rPr>
              <a:t> u de </a:t>
            </a:r>
            <a:r>
              <a:rPr lang="en-US" sz="2800" dirty="0" err="1" smtClean="0">
                <a:latin typeface="Calibri" panose="020F0502020204030204" pitchFamily="34" charset="0"/>
              </a:rPr>
              <a:t>bijeenkomst</a:t>
            </a:r>
            <a:r>
              <a:rPr lang="en-US" sz="2800" dirty="0" smtClean="0"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</a:rPr>
              <a:t>ervaren</a:t>
            </a:r>
            <a:r>
              <a:rPr lang="en-US" sz="2800" dirty="0" smtClean="0">
                <a:latin typeface="Calibri" panose="020F0502020204030204" pitchFamily="34" charset="0"/>
              </a:rPr>
              <a:t>?</a:t>
            </a:r>
            <a:endParaRPr lang="nl-NL" sz="2800" dirty="0">
              <a:latin typeface="Calibri" panose="020F0502020204030204" pitchFamily="34" charset="0"/>
            </a:endParaRPr>
          </a:p>
          <a:p>
            <a:r>
              <a:rPr lang="en-US" sz="2800" dirty="0" smtClean="0">
                <a:latin typeface="Calibri" panose="020F0502020204030204" pitchFamily="34" charset="0"/>
              </a:rPr>
              <a:t>Wat </a:t>
            </a:r>
            <a:r>
              <a:rPr lang="en-US" sz="2800" dirty="0" err="1" smtClean="0">
                <a:latin typeface="Calibri" panose="020F0502020204030204" pitchFamily="34" charset="0"/>
              </a:rPr>
              <a:t>heeft</a:t>
            </a:r>
            <a:r>
              <a:rPr lang="en-US" sz="2800" dirty="0" smtClean="0">
                <a:latin typeface="Calibri" panose="020F0502020204030204" pitchFamily="34" charset="0"/>
              </a:rPr>
              <a:t> u </a:t>
            </a:r>
            <a:r>
              <a:rPr lang="en-US" sz="2800" dirty="0" err="1" smtClean="0">
                <a:latin typeface="Calibri" panose="020F0502020204030204" pitchFamily="34" charset="0"/>
              </a:rPr>
              <a:t>geleerd</a:t>
            </a:r>
            <a:r>
              <a:rPr lang="en-US" sz="2800" dirty="0" smtClean="0">
                <a:latin typeface="Calibri" panose="020F0502020204030204" pitchFamily="34" charset="0"/>
              </a:rPr>
              <a:t>?</a:t>
            </a:r>
            <a:endParaRPr lang="nl-NL" sz="2800" dirty="0">
              <a:latin typeface="Calibri" panose="020F0502020204030204" pitchFamily="34" charset="0"/>
            </a:endParaRPr>
          </a:p>
          <a:p>
            <a:r>
              <a:rPr lang="nl-NL" sz="2800" dirty="0" smtClean="0">
                <a:latin typeface="Calibri" panose="020F0502020204030204" pitchFamily="34" charset="0"/>
              </a:rPr>
              <a:t>Zijn er onderwerpen die u graag tijdens de tweede bijeenkomst zou willen behandelen? </a:t>
            </a:r>
            <a:endParaRPr lang="nl-NL" sz="2800" dirty="0">
              <a:latin typeface="Calibri" panose="020F0502020204030204" pitchFamily="34" charset="0"/>
            </a:endParaRP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467544" y="530898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smtClean="0">
                <a:solidFill>
                  <a:srgbClr val="C00000"/>
                </a:solidFill>
              </a:rPr>
              <a:t>Afsluiting</a:t>
            </a:r>
            <a:endParaRPr lang="nl-NL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9779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075240" cy="1371600"/>
          </a:xfrm>
        </p:spPr>
        <p:txBody>
          <a:bodyPr/>
          <a:lstStyle/>
          <a:p>
            <a:pPr algn="ctr"/>
            <a:r>
              <a:rPr lang="nl-NL" dirty="0" smtClean="0"/>
              <a:t>Programma tweede bijeenkomst.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45523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47248" cy="1371600"/>
          </a:xfrm>
        </p:spPr>
        <p:txBody>
          <a:bodyPr>
            <a:normAutofit fontScale="90000"/>
          </a:bodyPr>
          <a:lstStyle/>
          <a:p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Programma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graphicFrame>
        <p:nvGraphicFramePr>
          <p:cNvPr id="7" name="Tijdelijke aanduiding voor inhoud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9563243"/>
              </p:ext>
            </p:extLst>
          </p:nvPr>
        </p:nvGraphicFramePr>
        <p:xfrm>
          <a:off x="467544" y="1412776"/>
          <a:ext cx="8064896" cy="382252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80648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463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nl-NL" sz="32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1.</a:t>
                      </a:r>
                      <a:r>
                        <a:rPr lang="nl-NL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nl-NL" sz="3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Welkomen en introductie</a:t>
                      </a:r>
                      <a:endParaRPr kumimoji="0" lang="nl-NL" sz="3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11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3200" b="1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2. </a:t>
                      </a:r>
                      <a:r>
                        <a:rPr lang="nl-NL" sz="32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Kennismaking</a:t>
                      </a:r>
                      <a:endParaRPr lang="nl-NL" sz="32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11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nl-NL" sz="32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3.</a:t>
                      </a:r>
                      <a:r>
                        <a:rPr lang="nl-NL" sz="3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nl-NL" sz="3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Leefwerelden en identiteitsontwikkeling</a:t>
                      </a:r>
                      <a:endParaRPr lang="nl-NL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636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nl-NL" sz="32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    Pauze</a:t>
                      </a:r>
                      <a:endParaRPr kumimoji="0" lang="nl-NL" sz="3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636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nl-NL" sz="32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4. </a:t>
                      </a:r>
                      <a:r>
                        <a:rPr kumimoji="0" lang="nl-NL" sz="32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Tips</a:t>
                      </a:r>
                      <a:endParaRPr kumimoji="0" lang="nl-NL" sz="3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378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nl-NL" sz="32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5. </a:t>
                      </a:r>
                      <a:r>
                        <a:rPr kumimoji="0" lang="nl-NL" sz="32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Afsluiting en vooruitblik</a:t>
                      </a:r>
                      <a:endParaRPr lang="nl-NL" sz="32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4962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136904" cy="1371600"/>
          </a:xfrm>
        </p:spPr>
        <p:txBody>
          <a:bodyPr/>
          <a:lstStyle/>
          <a:p>
            <a:r>
              <a:rPr lang="nl-NL" dirty="0" err="1" smtClean="0"/>
              <a:t>dOELEN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752600"/>
            <a:ext cx="8291264" cy="4340696"/>
          </a:xfrm>
        </p:spPr>
        <p:txBody>
          <a:bodyPr>
            <a:noAutofit/>
          </a:bodyPr>
          <a:lstStyle/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nl-NL" sz="2800" b="0" dirty="0"/>
              <a:t>Verschil in oriëntatie tussen ouders en dochters inzichtelijk en bespreekbaar </a:t>
            </a:r>
            <a:r>
              <a:rPr lang="nl-NL" sz="2800" b="0" dirty="0" smtClean="0"/>
              <a:t>maken</a:t>
            </a:r>
            <a:endParaRPr lang="en-GB" sz="2800" b="0" dirty="0"/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nl-NL" sz="2800" b="0" dirty="0" smtClean="0"/>
              <a:t>Herkenning </a:t>
            </a:r>
            <a:r>
              <a:rPr lang="nl-NL" sz="2800" b="0" dirty="0"/>
              <a:t>ophalen en bewust maken wat de invloed van de culturele achtergrond in de Nederlandse context </a:t>
            </a:r>
            <a:r>
              <a:rPr lang="nl-NL" sz="2800" b="0" dirty="0" smtClean="0"/>
              <a:t>is</a:t>
            </a:r>
            <a:endParaRPr lang="en-GB" sz="2800" b="0" dirty="0"/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nl-NL" sz="2800" b="0" dirty="0" smtClean="0"/>
              <a:t>Inzicht </a:t>
            </a:r>
            <a:r>
              <a:rPr lang="nl-NL" sz="2800" b="0" dirty="0"/>
              <a:t>bieden van- en vergroten van het inzicht in de opvoedingspraktijk van Turkse </a:t>
            </a:r>
            <a:r>
              <a:rPr lang="nl-NL" sz="2800" b="0" dirty="0" smtClean="0"/>
              <a:t>gezinnen</a:t>
            </a:r>
            <a:endParaRPr lang="en-GB" sz="2800" b="0" dirty="0"/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nl-NL" sz="2800" b="0" dirty="0" smtClean="0"/>
              <a:t>Vergroten </a:t>
            </a:r>
            <a:r>
              <a:rPr lang="nl-NL" sz="2800" b="0" dirty="0"/>
              <a:t>van inzicht in problemen die zich mogelijk kunnen voordoen</a:t>
            </a:r>
            <a:endParaRPr lang="en-GB" sz="2800" b="0" dirty="0"/>
          </a:p>
        </p:txBody>
      </p:sp>
    </p:spTree>
    <p:extLst>
      <p:ext uri="{BB962C8B-B14F-4D97-AF65-F5344CB8AC3E}">
        <p14:creationId xmlns:p14="http://schemas.microsoft.com/office/powerpoint/2010/main" val="2128190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fgeronde rechthoek 7"/>
          <p:cNvSpPr/>
          <p:nvPr/>
        </p:nvSpPr>
        <p:spPr>
          <a:xfrm>
            <a:off x="107504" y="1052736"/>
            <a:ext cx="8640960" cy="54726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0515"/>
            <a:ext cx="8435280" cy="683994"/>
          </a:xfrm>
        </p:spPr>
        <p:txBody>
          <a:bodyPr/>
          <a:lstStyle/>
          <a:p>
            <a:r>
              <a:rPr lang="nl-NL" dirty="0"/>
              <a:t> </a:t>
            </a:r>
            <a:r>
              <a:rPr lang="nl-NL" dirty="0" err="1" smtClean="0"/>
              <a:t>kENNISMAKING</a:t>
            </a:r>
            <a:endParaRPr lang="nl-NL" dirty="0"/>
          </a:p>
        </p:txBody>
      </p:sp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688632"/>
          </a:xfrm>
        </p:spPr>
        <p:txBody>
          <a:bodyPr>
            <a:normAutofit/>
          </a:bodyPr>
          <a:lstStyle/>
          <a:p>
            <a:r>
              <a:rPr lang="nl-NL" dirty="0"/>
              <a:t/>
            </a:r>
            <a:br>
              <a:rPr lang="nl-NL" dirty="0"/>
            </a:br>
            <a:r>
              <a:rPr lang="nl-NL" sz="2400" dirty="0">
                <a:latin typeface="Calibri" panose="020F0502020204030204" pitchFamily="34" charset="0"/>
              </a:rPr>
              <a:t/>
            </a:r>
            <a:br>
              <a:rPr lang="nl-NL" sz="2400" dirty="0">
                <a:latin typeface="Calibri" panose="020F0502020204030204" pitchFamily="34" charset="0"/>
              </a:rPr>
            </a:br>
            <a:r>
              <a:rPr lang="nl-NL" sz="2400" dirty="0">
                <a:latin typeface="Calibri" panose="020F0502020204030204" pitchFamily="34" charset="0"/>
              </a:rPr>
              <a:t/>
            </a:r>
            <a:br>
              <a:rPr lang="nl-NL" sz="2400" dirty="0">
                <a:latin typeface="Calibri" panose="020F0502020204030204" pitchFamily="34" charset="0"/>
              </a:rPr>
            </a:br>
            <a:endParaRPr lang="nl-NL" dirty="0">
              <a:latin typeface="Calibri"/>
              <a:ea typeface="Times New Roman"/>
              <a:cs typeface="Times New Roman"/>
            </a:endParaRP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xmlns="" id="{7328CE66-90D2-4B38-83CF-C55C1719572F}"/>
              </a:ext>
            </a:extLst>
          </p:cNvPr>
          <p:cNvSpPr/>
          <p:nvPr/>
        </p:nvSpPr>
        <p:spPr>
          <a:xfrm>
            <a:off x="642392" y="1772816"/>
            <a:ext cx="75711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nl-NL" sz="2400" dirty="0"/>
              <a:t>Wat is je naam?</a:t>
            </a:r>
            <a:endParaRPr lang="en-GB" sz="2400" dirty="0"/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nl-NL" sz="2400" dirty="0"/>
              <a:t>Uit hoeveel personen bestaat je gezin, hoeveel kinderen heb je en hoe oud zijn ze?</a:t>
            </a:r>
            <a:endParaRPr lang="en-GB" sz="2400" dirty="0"/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nl-NL" sz="2400" dirty="0"/>
              <a:t>Heb je hobby’s of werk je? </a:t>
            </a:r>
            <a:endParaRPr lang="en-GB" sz="2400" dirty="0"/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nl-NL" sz="2400" dirty="0"/>
              <a:t>Wat verwacht je van deze bijeenkomst?</a:t>
            </a:r>
            <a:endParaRPr lang="en-GB" sz="2400" dirty="0"/>
          </a:p>
          <a:p>
            <a:endParaRPr lang="nl-NL" sz="2400" dirty="0">
              <a:latin typeface="Calibri" panose="020F0502020204030204" pitchFamily="34" charset="0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30044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75240" cy="1371600"/>
          </a:xfrm>
        </p:spPr>
        <p:txBody>
          <a:bodyPr/>
          <a:lstStyle/>
          <a:p>
            <a:r>
              <a:rPr lang="nl-NL" dirty="0" smtClean="0">
                <a:solidFill>
                  <a:srgbClr val="C00000"/>
                </a:solidFill>
              </a:rPr>
              <a:t>Leefwerelden van meiden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4" name="Tijdelijke aanduiding voor inhoud 4"/>
          <p:cNvSpPr>
            <a:spLocks noGrp="1"/>
          </p:cNvSpPr>
          <p:nvPr>
            <p:ph idx="1"/>
          </p:nvPr>
        </p:nvSpPr>
        <p:spPr>
          <a:xfrm>
            <a:off x="457200" y="1196752"/>
            <a:ext cx="8219256" cy="4929411"/>
          </a:xfrm>
        </p:spPr>
        <p:txBody>
          <a:bodyPr>
            <a:noAutofit/>
          </a:bodyPr>
          <a:lstStyle/>
          <a:p>
            <a:pPr lvl="0"/>
            <a:r>
              <a:rPr lang="nl-NL" sz="3200" dirty="0" smtClean="0">
                <a:latin typeface="Calibri" panose="020F0502020204030204" pitchFamily="34" charset="0"/>
              </a:rPr>
              <a:t>De leefwerelden worde behandelt en vergeleken met de thuissituatie. </a:t>
            </a:r>
          </a:p>
          <a:p>
            <a:pPr lvl="0"/>
            <a:r>
              <a:rPr lang="nl-NL" sz="3200" dirty="0" smtClean="0">
                <a:latin typeface="Calibri" panose="020F0502020204030204" pitchFamily="34" charset="0"/>
                <a:ea typeface="Calibri"/>
                <a:cs typeface="Times New Roman"/>
              </a:rPr>
              <a:t>Er worden vier leefwerelden behandelt: </a:t>
            </a:r>
            <a:endParaRPr lang="nl-NL" sz="2400" dirty="0">
              <a:latin typeface="Calibri" panose="020F0502020204030204" pitchFamily="34" charset="0"/>
              <a:ea typeface="Calibri"/>
              <a:cs typeface="Times New Roman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nl-NL" sz="2800" dirty="0"/>
              <a:t>t</a:t>
            </a:r>
            <a:r>
              <a:rPr lang="nl-NL" sz="2800" dirty="0" smtClean="0"/>
              <a:t>huissituatie</a:t>
            </a:r>
            <a:endParaRPr lang="en-GB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nl-NL" sz="2800" dirty="0"/>
              <a:t>school,</a:t>
            </a:r>
            <a:endParaRPr lang="en-GB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nl-NL" sz="2800" dirty="0"/>
              <a:t>straat, </a:t>
            </a:r>
            <a:endParaRPr lang="en-GB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nl-NL" sz="2800" dirty="0"/>
              <a:t>buurt/</a:t>
            </a:r>
            <a:r>
              <a:rPr lang="nl-NL" sz="2800" dirty="0" err="1"/>
              <a:t>social</a:t>
            </a:r>
            <a:r>
              <a:rPr lang="nl-NL" sz="2800" dirty="0"/>
              <a:t> media.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533247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972026"/>
          </a:xfrm>
        </p:spPr>
        <p:txBody>
          <a:bodyPr/>
          <a:lstStyle/>
          <a:p>
            <a:r>
              <a:rPr lang="nl-NL" dirty="0" smtClean="0">
                <a:solidFill>
                  <a:srgbClr val="C00000"/>
                </a:solidFill>
              </a:rPr>
              <a:t>Leefwereld</a:t>
            </a:r>
            <a:endParaRPr lang="nl-NL" dirty="0">
              <a:solidFill>
                <a:srgbClr val="C0000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nl-NL" sz="3000" dirty="0">
                <a:solidFill>
                  <a:prstClr val="black"/>
                </a:solidFill>
                <a:latin typeface="Calibri"/>
              </a:rPr>
              <a:t>Is de omgeving waarin men zich </a:t>
            </a:r>
            <a:r>
              <a:rPr lang="nl-NL" sz="3000" dirty="0" smtClean="0">
                <a:solidFill>
                  <a:prstClr val="black"/>
                </a:solidFill>
                <a:latin typeface="Calibri"/>
              </a:rPr>
              <a:t>dagelijks </a:t>
            </a:r>
            <a:r>
              <a:rPr lang="nl-NL" sz="3000" dirty="0">
                <a:solidFill>
                  <a:prstClr val="black"/>
                </a:solidFill>
                <a:latin typeface="Calibri"/>
              </a:rPr>
              <a:t>bevind, voorbeelden</a:t>
            </a:r>
            <a:r>
              <a:rPr lang="nl-NL" sz="3000" dirty="0" smtClean="0">
                <a:solidFill>
                  <a:prstClr val="black"/>
                </a:solidFill>
                <a:latin typeface="Calibri"/>
              </a:rPr>
              <a:t>: school, thuis, de straat, sportvereniging, moskee etc. </a:t>
            </a:r>
            <a:endParaRPr lang="nl-NL" sz="3000" dirty="0">
              <a:solidFill>
                <a:prstClr val="black"/>
              </a:solidFill>
              <a:latin typeface="Calibri"/>
            </a:endParaRPr>
          </a:p>
          <a:p>
            <a:pPr lvl="0">
              <a:spcAft>
                <a:spcPts val="0"/>
              </a:spcAft>
            </a:pPr>
            <a:endParaRPr lang="nl-NL" sz="3000" dirty="0">
              <a:solidFill>
                <a:prstClr val="black"/>
              </a:solidFill>
              <a:latin typeface="Calibri"/>
            </a:endParaRPr>
          </a:p>
          <a:p>
            <a:pPr lvl="0">
              <a:spcAft>
                <a:spcPts val="0"/>
              </a:spcAft>
            </a:pPr>
            <a:r>
              <a:rPr lang="nl-NL" sz="3000" dirty="0">
                <a:latin typeface="Calibri" panose="020F0502020204030204" pitchFamily="34" charset="0"/>
                <a:cs typeface="Calibri" panose="020F0502020204030204" pitchFamily="34" charset="0"/>
              </a:rPr>
              <a:t>Ongeschreven </a:t>
            </a:r>
            <a:r>
              <a:rPr lang="nl-NL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regels: </a:t>
            </a:r>
            <a:r>
              <a:rPr lang="nl-NL" sz="3000" dirty="0">
                <a:latin typeface="Calibri" panose="020F0502020204030204" pitchFamily="34" charset="0"/>
                <a:cs typeface="Calibri" panose="020F0502020204030204" pitchFamily="34" charset="0"/>
              </a:rPr>
              <a:t>kunnen worden uitgelegd als ‘afspraken’ of ‘gebruiken’. Denk aan normen en waarden die binnen een gezin maar vooral binnen de Turkse cultuur gelden. </a:t>
            </a:r>
            <a:endParaRPr lang="nl-NL" sz="3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865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075240" cy="539978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>
                <a:latin typeface="Calibri" panose="020F0502020204030204" pitchFamily="34" charset="0"/>
              </a:rPr>
              <a:t/>
            </a:r>
            <a:br>
              <a:rPr lang="en-US" dirty="0">
                <a:latin typeface="Calibri" panose="020F0502020204030204" pitchFamily="34" charset="0"/>
              </a:rPr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>
                <a:solidFill>
                  <a:srgbClr val="C00000"/>
                </a:solidFill>
              </a:rPr>
              <a:t>Thuissituatie </a:t>
            </a:r>
            <a:endParaRPr lang="nl-NL" b="1" dirty="0">
              <a:solidFill>
                <a:srgbClr val="C00000"/>
              </a:solidFill>
            </a:endParaRPr>
          </a:p>
        </p:txBody>
      </p:sp>
      <p:sp>
        <p:nvSpPr>
          <p:cNvPr id="5" name="Tijdelijke aanduiding voor inhoud 1"/>
          <p:cNvSpPr txBox="1">
            <a:spLocks/>
          </p:cNvSpPr>
          <p:nvPr/>
        </p:nvSpPr>
        <p:spPr>
          <a:xfrm>
            <a:off x="251520" y="1016650"/>
            <a:ext cx="8568952" cy="5841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nl-NL" sz="28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Elke ouder geeft de opvoeding die zij/hij als goed ervaart met eigen culturele waarden en normen. </a:t>
            </a:r>
            <a:r>
              <a:rPr lang="nl-NL" sz="2800" b="1" dirty="0">
                <a:solidFill>
                  <a:sysClr val="windowText" lastClr="000000"/>
                </a:solidFill>
                <a:latin typeface="Calibri" panose="020F0502020204030204" pitchFamily="34" charset="0"/>
              </a:rPr>
              <a:t/>
            </a:r>
            <a:br>
              <a:rPr lang="nl-NL" sz="2800" b="1" dirty="0">
                <a:solidFill>
                  <a:sysClr val="windowText" lastClr="000000"/>
                </a:solidFill>
                <a:latin typeface="Calibri" panose="020F0502020204030204" pitchFamily="34" charset="0"/>
              </a:rPr>
            </a:br>
            <a:endParaRPr kumimoji="0" lang="nl-NL" sz="2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</a:endParaRPr>
          </a:p>
          <a:p>
            <a:pPr lvl="0"/>
            <a:r>
              <a:rPr kumimoji="0" lang="nl-NL" sz="2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De ongeschreven regels kunnen bewust</a:t>
            </a:r>
            <a:r>
              <a:rPr kumimoji="0" lang="nl-NL" sz="2800" b="1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 of onbewust invloed </a:t>
            </a:r>
            <a:r>
              <a:rPr lang="nl-NL" sz="2800" b="1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hebben op uw kind. </a:t>
            </a:r>
            <a:r>
              <a:rPr lang="nl-NL" sz="2800" b="1" i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nl-NL" sz="2800" b="1" i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</a:br>
            <a:endParaRPr kumimoji="0" lang="nl-NL" sz="2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2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Welke ongeschreven regels heeft u meegegeven</a:t>
            </a:r>
            <a:r>
              <a:rPr kumimoji="0" lang="nl-NL" sz="2800" b="1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</a:rPr>
              <a:t> aan uw kind? </a:t>
            </a:r>
            <a:endParaRPr kumimoji="0" lang="nl-NL" sz="2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nl-NL" sz="2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sz="2800" b="1" noProof="0" dirty="0" smtClean="0">
                <a:solidFill>
                  <a:sysClr val="windowText" lastClr="000000"/>
                </a:solidFill>
                <a:latin typeface="Calibri" panose="020F0502020204030204" pitchFamily="34" charset="0"/>
              </a:rPr>
              <a:t>Hoe was uw puberteit en wat heeft u geleerd van uw ouders? </a:t>
            </a: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6834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47248" cy="1044034"/>
          </a:xfrm>
        </p:spPr>
        <p:txBody>
          <a:bodyPr/>
          <a:lstStyle/>
          <a:p>
            <a:r>
              <a:rPr lang="nl-NL" dirty="0" smtClean="0"/>
              <a:t>school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0768"/>
            <a:ext cx="8147248" cy="5184576"/>
          </a:xfrm>
        </p:spPr>
        <p:txBody>
          <a:bodyPr>
            <a:normAutofit/>
          </a:bodyPr>
          <a:lstStyle/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l-NL" sz="3200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Overstap van basisschool naar middelbare school</a:t>
            </a:r>
            <a:r>
              <a:rPr lang="nl-NL" sz="32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nl-NL" sz="32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</a:br>
            <a:endParaRPr lang="nl-NL" sz="3200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l-NL" sz="3200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Meiden worden eerder volwassen</a:t>
            </a:r>
            <a:endParaRPr lang="nl-NL" sz="3200" dirty="0"/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nl-NL" sz="3200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l-NL" sz="3200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Nieuwe ervaringen, omgeving, vrienden etc. </a:t>
            </a:r>
            <a:endParaRPr lang="nl-NL" sz="3200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nl-NL" sz="3200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l-NL" sz="3200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Verschillen tussen de Turkse en de Nederlandse cultuur</a:t>
            </a:r>
            <a:endParaRPr lang="nl-NL" sz="3200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33993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-99392"/>
            <a:ext cx="8075240" cy="1005427"/>
          </a:xfrm>
        </p:spPr>
        <p:txBody>
          <a:bodyPr/>
          <a:lstStyle/>
          <a:p>
            <a:r>
              <a:rPr lang="nl-NL" dirty="0" smtClean="0"/>
              <a:t>Straat (cultuur)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4" name="Tijdelijke aanduiding voor inhoud 4"/>
          <p:cNvSpPr>
            <a:spLocks noGrp="1"/>
          </p:cNvSpPr>
          <p:nvPr>
            <p:ph idx="1"/>
          </p:nvPr>
        </p:nvSpPr>
        <p:spPr>
          <a:xfrm>
            <a:off x="251520" y="906036"/>
            <a:ext cx="8424936" cy="5835332"/>
          </a:xfrm>
        </p:spPr>
        <p:txBody>
          <a:bodyPr>
            <a:noAutofit/>
          </a:bodyPr>
          <a:lstStyle/>
          <a:p>
            <a:endParaRPr lang="nl-NL" sz="2800" dirty="0">
              <a:latin typeface="Calibri" panose="020F0502020204030204" pitchFamily="34" charset="0"/>
            </a:endParaRPr>
          </a:p>
          <a:p>
            <a:r>
              <a:rPr lang="nl-NL" sz="2800" dirty="0">
                <a:latin typeface="Calibri" panose="020F0502020204030204" pitchFamily="34" charset="0"/>
              </a:rPr>
              <a:t>-    </a:t>
            </a:r>
            <a:r>
              <a:rPr lang="nl-NL" sz="2800" dirty="0" smtClean="0">
                <a:latin typeface="Calibri" panose="020F0502020204030204" pitchFamily="34" charset="0"/>
              </a:rPr>
              <a:t>De straat kent een eigen cultuur.</a:t>
            </a:r>
            <a:endParaRPr lang="nl-NL" sz="2800" dirty="0">
              <a:latin typeface="Calibri" panose="020F05020202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nl-NL" sz="2800" dirty="0" smtClean="0">
                <a:latin typeface="Calibri" panose="020F0502020204030204" pitchFamily="34" charset="0"/>
              </a:rPr>
              <a:t>Het begrip respect is anders op straat dan binnen     het grotere systeem &gt; de samenleving. </a:t>
            </a:r>
            <a:endParaRPr lang="nl-NL" sz="2800" dirty="0">
              <a:latin typeface="Calibri" panose="020F05020202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nl-NL" sz="2800" dirty="0" smtClean="0">
                <a:latin typeface="Calibri" panose="020F0502020204030204" pitchFamily="34" charset="0"/>
              </a:rPr>
              <a:t>Ik-cultuur word een wij- cultuur, meide</a:t>
            </a:r>
            <a:r>
              <a:rPr lang="nl-NL" sz="2800" dirty="0" smtClean="0">
                <a:latin typeface="Calibri" panose="020F0502020204030204" pitchFamily="34" charset="0"/>
              </a:rPr>
              <a:t>n willen ergens bij horen. </a:t>
            </a:r>
          </a:p>
          <a:p>
            <a:pPr marL="457200" indent="-457200">
              <a:buFontTx/>
              <a:buChar char="-"/>
            </a:pPr>
            <a:endParaRPr lang="nl-NL" sz="2800" dirty="0">
              <a:latin typeface="Calibri" panose="020F0502020204030204" pitchFamily="34" charset="0"/>
            </a:endParaRPr>
          </a:p>
          <a:p>
            <a:r>
              <a:rPr lang="nl-NL" sz="2800" dirty="0" smtClean="0">
                <a:latin typeface="Calibri" panose="020F0502020204030204" pitchFamily="34" charset="0"/>
              </a:rPr>
              <a:t>Belangrijk:</a:t>
            </a:r>
            <a:endParaRPr lang="nl-NL" sz="2800" dirty="0">
              <a:latin typeface="Calibri" panose="020F05020202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nl-NL" sz="2800" dirty="0" smtClean="0">
                <a:latin typeface="Calibri" panose="020F0502020204030204" pitchFamily="34" charset="0"/>
              </a:rPr>
              <a:t>De straat cultuur is nu anders dan vroeger. Denk bijvoorbeeld aan sociale media. </a:t>
            </a:r>
            <a:endParaRPr lang="nl-NL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9655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eel">
  <a:themeElements>
    <a:clrScheme name="Essentiee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ee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ee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6E494EF6D36F4087DA9343752A7D67" ma:contentTypeVersion="14" ma:contentTypeDescription="Een nieuw document maken." ma:contentTypeScope="" ma:versionID="5f95ff7a70edf1c791d9a9b3f2434221">
  <xsd:schema xmlns:xsd="http://www.w3.org/2001/XMLSchema" xmlns:xs="http://www.w3.org/2001/XMLSchema" xmlns:p="http://schemas.microsoft.com/office/2006/metadata/properties" xmlns:ns2="46f91b16-7e43-40ed-9f19-6dfef78ab16e" xmlns:ns3="174e17e1-2412-4894-a7a1-b61baf438233" targetNamespace="http://schemas.microsoft.com/office/2006/metadata/properties" ma:root="true" ma:fieldsID="6ddc7cd02964f89e19d4e52ea7cf6438" ns2:_="" ns3:_="">
    <xsd:import namespace="46f91b16-7e43-40ed-9f19-6dfef78ab16e"/>
    <xsd:import namespace="174e17e1-2412-4894-a7a1-b61baf438233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f91b16-7e43-40ed-9f19-6dfef78ab16e" elementFormDefault="qualified">
    <xsd:import namespace="http://schemas.microsoft.com/office/2006/documentManagement/types"/>
    <xsd:import namespace="http://schemas.microsoft.com/office/infopath/2007/PartnerControls"/>
    <xsd:element name="Status" ma:index="8" nillable="true" ma:displayName="Status" ma:format="Dropdown" ma:internalName="Status">
      <xsd:simpleType>
        <xsd:restriction base="dms:Choice">
          <xsd:enumeration value="Voltooid"/>
          <xsd:enumeration value="Afgewezen / Gestopt"/>
          <xsd:enumeration value="Onbekend / n.v.t.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Afbeeldingtags" ma:readOnly="false" ma:fieldId="{5cf76f15-5ced-4ddc-b409-7134ff3c332f}" ma:taxonomyMulti="true" ma:sspId="cfe27688-f39b-4ef9-a621-74b7e348de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4e17e1-2412-4894-a7a1-b61baf438233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6763a4b9-9927-4ede-a23e-71c0d9eeb015}" ma:internalName="TaxCatchAll" ma:showField="CatchAllData" ma:web="174e17e1-2412-4894-a7a1-b61baf4382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46f91b16-7e43-40ed-9f19-6dfef78ab16e">Concept</Status>
    <TaxCatchAll xmlns="174e17e1-2412-4894-a7a1-b61baf438233" xsi:nil="true"/>
    <lcf76f155ced4ddcb4097134ff3c332f xmlns="46f91b16-7e43-40ed-9f19-6dfef78ab16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9F08DB3-83B0-4A1C-A61C-88DCC6E2CE1D}"/>
</file>

<file path=customXml/itemProps2.xml><?xml version="1.0" encoding="utf-8"?>
<ds:datastoreItem xmlns:ds="http://schemas.openxmlformats.org/officeDocument/2006/customXml" ds:itemID="{D8C997E1-E753-412F-867D-E8201EB1785D}"/>
</file>

<file path=customXml/itemProps3.xml><?xml version="1.0" encoding="utf-8"?>
<ds:datastoreItem xmlns:ds="http://schemas.openxmlformats.org/officeDocument/2006/customXml" ds:itemID="{69C718F2-8BEB-4B92-B61D-22A1AFD8EC9F}"/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1959</TotalTime>
  <Words>768</Words>
  <Application>Microsoft Office PowerPoint</Application>
  <PresentationFormat>Diavoorstelling (4:3)</PresentationFormat>
  <Paragraphs>127</Paragraphs>
  <Slides>17</Slides>
  <Notes>9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3" baseType="lpstr">
      <vt:lpstr>Arial</vt:lpstr>
      <vt:lpstr>Arial Black</vt:lpstr>
      <vt:lpstr>Calibri</vt:lpstr>
      <vt:lpstr>Times New Roman</vt:lpstr>
      <vt:lpstr>Wingdings</vt:lpstr>
      <vt:lpstr>Essentieel</vt:lpstr>
      <vt:lpstr>rÜya </vt:lpstr>
      <vt:lpstr> Programma </vt:lpstr>
      <vt:lpstr>dOELEN </vt:lpstr>
      <vt:lpstr> kENNISMAKING</vt:lpstr>
      <vt:lpstr>Leefwerelden van meiden </vt:lpstr>
      <vt:lpstr>Leefwereld</vt:lpstr>
      <vt:lpstr>  Thuissituatie </vt:lpstr>
      <vt:lpstr>school</vt:lpstr>
      <vt:lpstr>Straat (cultuur) </vt:lpstr>
      <vt:lpstr>Mola vakti  15 min</vt:lpstr>
      <vt:lpstr>Sociale media </vt:lpstr>
      <vt:lpstr>Sociale media </vt:lpstr>
      <vt:lpstr>Identiteitsontwikkeling</vt:lpstr>
      <vt:lpstr>Theorie van erikson</vt:lpstr>
      <vt:lpstr>TIPS</vt:lpstr>
      <vt:lpstr>PowerPoint-presentatie</vt:lpstr>
      <vt:lpstr>Programma tweede bijeenkomst.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sukriye</dc:creator>
  <cp:lastModifiedBy>Sev Akn</cp:lastModifiedBy>
  <cp:revision>67</cp:revision>
  <dcterms:created xsi:type="dcterms:W3CDTF">2017-10-17T08:35:40Z</dcterms:created>
  <dcterms:modified xsi:type="dcterms:W3CDTF">2018-02-12T19:10:02Z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0x010100556E494EF6D36F4087DA9343752A7D67</vt:lpwstr>
  </property>
  <property fmtid="{D5CDD505-2E9C-101B-9397-08002B2CF9AE}" pid="3" name="Order">
    <vt:r8>17600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</Properties>
</file>