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5"/>
  </p:notesMasterIdLst>
  <p:sldIdLst>
    <p:sldId id="256" r:id="rId2"/>
    <p:sldId id="259" r:id="rId3"/>
    <p:sldId id="257" r:id="rId4"/>
    <p:sldId id="258" r:id="rId5"/>
    <p:sldId id="267" r:id="rId6"/>
    <p:sldId id="260" r:id="rId7"/>
    <p:sldId id="261" r:id="rId8"/>
    <p:sldId id="272" r:id="rId9"/>
    <p:sldId id="268" r:id="rId10"/>
    <p:sldId id="266" r:id="rId11"/>
    <p:sldId id="270" r:id="rId12"/>
    <p:sldId id="265" r:id="rId13"/>
    <p:sldId id="271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Stijl, gemiddeld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049" autoAdjust="0"/>
  </p:normalViewPr>
  <p:slideViewPr>
    <p:cSldViewPr>
      <p:cViewPr varScale="1">
        <p:scale>
          <a:sx n="43" d="100"/>
          <a:sy n="43" d="100"/>
        </p:scale>
        <p:origin x="5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3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ADA31-A088-421B-B989-0817875B010C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AB566-148E-454A-B2B1-82BF4FD036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8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Terugblikken naar bijeenkomst 1: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Post-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!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er blijven hangen?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Hadden jullie nog vragen naar aanleiding van de vorige bijeenkomst of wie wil er nog iets over kwijt?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Daarna uitleggen hoe vandaag er uit zal gaan zien (kort uitleg programma). </a:t>
            </a:r>
            <a:endParaRPr lang="nl-N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302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Voorbeeld: ‘’Over-beschermende ouders’’. Ouders die bang zijn dat er iets met hun dochter gebeurt waardoor zij in haar vrijheid beperk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wordt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nl-NL" sz="1200" dirty="0" smtClean="0"/>
              <a:t>Een nieuw land met andere normen en waarden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Stel, je gaat migreren, welke opvattingen zou je willen meenemen?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je meeneemt geeft je veiligheid.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NL" sz="12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9288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nl-NL" dirty="0" smtClean="0"/>
              <a:t>Straks gaan we</a:t>
            </a:r>
            <a:r>
              <a:rPr lang="nl-NL" baseline="0" dirty="0" smtClean="0"/>
              <a:t> samen</a:t>
            </a:r>
            <a:r>
              <a:rPr lang="nl-NL" dirty="0" smtClean="0"/>
              <a:t> een rollenspel doen. Er zijn dan drie groepen. 1 </a:t>
            </a:r>
            <a:r>
              <a:rPr lang="nl-NL" dirty="0" err="1" smtClean="0"/>
              <a:t>Ayse</a:t>
            </a:r>
            <a:r>
              <a:rPr lang="nl-NL" dirty="0" smtClean="0"/>
              <a:t>, 2 moeder, 3 observanten. Voordat we dat gaan doen, wil ik jullie kort vertellen over communicatievaardigheden. Wat ik vertel,</a:t>
            </a:r>
            <a:r>
              <a:rPr lang="nl-NL" baseline="0" dirty="0" smtClean="0"/>
              <a:t> kun je wellicht gebruiken tijdens het spel. </a:t>
            </a:r>
            <a:br>
              <a:rPr lang="nl-NL" baseline="0" dirty="0" smtClean="0"/>
            </a:br>
            <a:r>
              <a:rPr lang="nl-NL" sz="1400" b="1" dirty="0" smtClean="0">
                <a:latin typeface="Calibri" panose="020F0502020204030204" pitchFamily="34" charset="0"/>
              </a:rPr>
              <a:t>Tweetaligheid:</a:t>
            </a:r>
            <a:br>
              <a:rPr lang="nl-NL" sz="1400" b="1" dirty="0" smtClean="0">
                <a:latin typeface="Calibri" panose="020F0502020204030204" pitchFamily="34" charset="0"/>
              </a:rPr>
            </a:br>
            <a:r>
              <a:rPr lang="nl-NL" sz="1200" dirty="0" smtClean="0"/>
              <a:t>Het gebruiken van verschillende talen thuis en er bijten kan soms tot misverstanden lijden tussen ouders en kinderen. </a:t>
            </a:r>
            <a:r>
              <a:rPr lang="nl-NL" sz="1200" b="1" dirty="0" smtClean="0">
                <a:latin typeface="Calibri" panose="020F0502020204030204" pitchFamily="34" charset="0"/>
              </a:rPr>
              <a:t> </a:t>
            </a:r>
            <a:endParaRPr lang="nl-NL" sz="1400" b="1" dirty="0" smtClean="0">
              <a:latin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1400" b="1" dirty="0" smtClean="0">
                <a:latin typeface="Calibri" panose="020F0502020204030204" pitchFamily="34" charset="0"/>
              </a:rPr>
              <a:t>Indirecte communicatie</a:t>
            </a:r>
            <a:br>
              <a:rPr lang="nl-NL" sz="1400" b="1" dirty="0" smtClean="0">
                <a:latin typeface="Calibri" panose="020F0502020204030204" pitchFamily="34" charset="0"/>
              </a:rPr>
            </a:br>
            <a:r>
              <a:rPr lang="nl-NL" sz="1200" dirty="0" smtClean="0"/>
              <a:t>Problemen niet direct bij de naam noemen</a:t>
            </a:r>
            <a:endParaRPr lang="nl-NL" dirty="0" smtClean="0"/>
          </a:p>
          <a:p>
            <a:r>
              <a:rPr lang="nl-NL" b="1" dirty="0" smtClean="0"/>
              <a:t>Lichaamstaal: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(Sollicitatie gesprek)</a:t>
            </a:r>
          </a:p>
          <a:p>
            <a:r>
              <a:rPr lang="nl-NL" dirty="0" smtClean="0"/>
              <a:t>Samenvatten: </a:t>
            </a:r>
            <a:br>
              <a:rPr lang="nl-NL" dirty="0" smtClean="0"/>
            </a:br>
            <a:r>
              <a:rPr lang="nl-NL" dirty="0" smtClean="0"/>
              <a:t>Af en toe in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eigen woorden herhalen wat de ander zegt tijdens het gesprek.</a:t>
            </a:r>
            <a:b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Tweetaligheid: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Komt het voor?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Problemen niet direct bij de naam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noemen.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Kizim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sana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diyorum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gelinim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sen </a:t>
            </a: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anla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1104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deze gespreksvaardigheden met elkaar worden geoefend: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Positief assertief zijn, eigen visie laten zien, gesprek durven aangaan met respect voor ouders, 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Actief luisteren (= samenvatten wat de ander heeft gezegd, laten merken dat je de ander begrijpt)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Emoties in bedwang houden. 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470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884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317C9BB-ABD1-47F1-A5FD-8E6B374533FF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InPcMwxcR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N5uRNNpGB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5792688"/>
          </a:xfrm>
        </p:spPr>
        <p:txBody>
          <a:bodyPr/>
          <a:lstStyle/>
          <a:p>
            <a:r>
              <a:rPr lang="nl-NL" sz="8000" dirty="0" smtClean="0">
                <a:latin typeface="+mn-lt"/>
              </a:rPr>
              <a:t>RÜYA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2400" dirty="0"/>
              <a:t>Bijeenkomst </a:t>
            </a:r>
            <a:r>
              <a:rPr lang="nl-NL" sz="2400" dirty="0" smtClean="0"/>
              <a:t>2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Meiden</a:t>
            </a:r>
          </a:p>
          <a:p>
            <a:endParaRPr lang="nl-NL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6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52718"/>
            <a:ext cx="8496944" cy="13716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Rollenspel </a:t>
            </a:r>
            <a:r>
              <a:rPr lang="nl-NL" b="1" dirty="0" smtClean="0">
                <a:sym typeface="Wingdings" panose="05000000000000000000" pitchFamily="2" charset="2"/>
              </a:rPr>
              <a:t></a:t>
            </a:r>
            <a:r>
              <a:rPr lang="nl-NL" dirty="0" smtClean="0">
                <a:sym typeface="Wingdings" panose="05000000000000000000" pitchFamily="2" charset="2"/>
              </a:rPr>
              <a:t> </a:t>
            </a:r>
            <a:r>
              <a:rPr lang="nl-NL" dirty="0" smtClean="0"/>
              <a:t>Casus </a:t>
            </a:r>
            <a:r>
              <a:rPr lang="en-US" b="1" dirty="0"/>
              <a:t>AYŞE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52600"/>
            <a:ext cx="8280920" cy="4373563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nl-NL" sz="2800" dirty="0" smtClean="0"/>
              <a:t>Dilemma uit de casus </a:t>
            </a:r>
            <a:r>
              <a:rPr lang="en-US" sz="2800" dirty="0" err="1" smtClean="0"/>
              <a:t>Ayse</a:t>
            </a:r>
            <a:r>
              <a:rPr lang="en-US" sz="2800" dirty="0"/>
              <a:t> 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nl-NL" sz="28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Ayse</a:t>
            </a:r>
            <a:r>
              <a:rPr lang="nl-NL" sz="28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mist </a:t>
            </a:r>
            <a:r>
              <a:rPr lang="nl-NL" sz="28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Leyla</a:t>
            </a:r>
            <a:r>
              <a:rPr lang="nl-NL" sz="2800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en gaat het gesprek met ouders aan over dat ze weer contact wil met </a:t>
            </a:r>
            <a:r>
              <a:rPr lang="nl-NL" sz="2800" dirty="0" err="1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Leyla</a:t>
            </a:r>
            <a:r>
              <a:rPr lang="nl-NL" sz="2800" dirty="0" smtClean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.</a:t>
            </a:r>
            <a:endParaRPr lang="en-US" sz="2800" dirty="0" smtClean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smtClean="0"/>
              <a:t>2 personen spelen de casus uit</a:t>
            </a:r>
            <a:r>
              <a:rPr lang="nl-NL" sz="2800" dirty="0"/>
              <a:t>.</a:t>
            </a:r>
            <a:br>
              <a:rPr lang="nl-NL" sz="2800" dirty="0"/>
            </a:br>
            <a:r>
              <a:rPr lang="nl-NL" sz="2800" dirty="0"/>
              <a:t>Groep A speelt </a:t>
            </a:r>
            <a:r>
              <a:rPr lang="nl-NL" sz="2800" dirty="0" err="1"/>
              <a:t>Ayse</a:t>
            </a:r>
            <a:r>
              <a:rPr lang="nl-NL" sz="2800" dirty="0"/>
              <a:t> </a:t>
            </a:r>
            <a:br>
              <a:rPr lang="nl-NL" sz="2800" dirty="0"/>
            </a:br>
            <a:r>
              <a:rPr lang="nl-NL" sz="2800" dirty="0"/>
              <a:t>Groep B speelt de </a:t>
            </a:r>
            <a:r>
              <a:rPr lang="nl-NL" sz="2800" dirty="0" smtClean="0"/>
              <a:t>ouder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smtClean="0"/>
              <a:t>Groep C observeert.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smtClean="0"/>
              <a:t>Nabespreking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861048"/>
            <a:ext cx="2913725" cy="2294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091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91264" cy="900018"/>
          </a:xfrm>
        </p:spPr>
        <p:txBody>
          <a:bodyPr/>
          <a:lstStyle/>
          <a:p>
            <a:r>
              <a:rPr lang="nl-NL" dirty="0" smtClean="0"/>
              <a:t>Observanten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556792"/>
            <a:ext cx="8147248" cy="3600400"/>
          </a:xfrm>
        </p:spPr>
        <p:txBody>
          <a:bodyPr/>
          <a:lstStyle/>
          <a:p>
            <a:r>
              <a:rPr lang="nl-NL" sz="2800" dirty="0" smtClean="0"/>
              <a:t>Letten op of de spelers:</a:t>
            </a:r>
            <a:endParaRPr lang="nl-N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smtClean="0"/>
              <a:t>goed naar elkaar </a:t>
            </a:r>
            <a:r>
              <a:rPr lang="nl-NL" sz="2800" dirty="0"/>
              <a:t>luisteren, </a:t>
            </a:r>
            <a:endParaRPr lang="nl-NL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smtClean="0"/>
              <a:t>kunnen </a:t>
            </a:r>
            <a:r>
              <a:rPr lang="nl-NL" sz="2800" dirty="0"/>
              <a:t>zeggen wat ze willen</a:t>
            </a:r>
            <a:r>
              <a:rPr lang="nl-NL" sz="2800" dirty="0" smtClean="0"/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smtClean="0"/>
              <a:t>hun gevoelens benoemen</a:t>
            </a:r>
            <a:r>
              <a:rPr lang="nl-NL" dirty="0" smtClean="0"/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o</a:t>
            </a:r>
            <a:r>
              <a:rPr lang="nl-NL" sz="2800" dirty="0" smtClean="0"/>
              <a:t>vertuigend overkomen. 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55329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96752"/>
            <a:ext cx="1423284" cy="1808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972026"/>
          </a:xfrm>
        </p:spPr>
        <p:txBody>
          <a:bodyPr/>
          <a:lstStyle/>
          <a:p>
            <a:r>
              <a:rPr lang="nl-NL" dirty="0" smtClean="0"/>
              <a:t>Afsluiting en vooruitblik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12568"/>
          </a:xfrm>
        </p:spPr>
        <p:txBody>
          <a:bodyPr>
            <a:normAutofit fontScale="92500" lnSpcReduction="10000"/>
          </a:bodyPr>
          <a:lstStyle/>
          <a:p>
            <a:r>
              <a:rPr lang="nl-NL" sz="3200" dirty="0" smtClean="0">
                <a:latin typeface="Calibri" panose="020F0502020204030204" pitchFamily="34" charset="0"/>
              </a:rPr>
              <a:t>Evaluatie:</a:t>
            </a:r>
            <a:br>
              <a:rPr lang="nl-NL" sz="3200" dirty="0" smtClean="0">
                <a:latin typeface="Calibri" panose="020F0502020204030204" pitchFamily="34" charset="0"/>
              </a:rPr>
            </a:br>
            <a:r>
              <a:rPr lang="nl-NL" sz="3000" dirty="0">
                <a:latin typeface="Calibri" panose="020F0502020204030204" pitchFamily="34" charset="0"/>
              </a:rPr>
              <a:t>Hoe hebben jullie deze bijeenkomst </a:t>
            </a:r>
            <a:r>
              <a:rPr lang="nl-NL" sz="3000" dirty="0" smtClean="0">
                <a:latin typeface="Calibri" panose="020F0502020204030204" pitchFamily="34" charset="0"/>
              </a:rPr>
              <a:t>ervaren</a:t>
            </a:r>
            <a:r>
              <a:rPr lang="nl-NL" sz="2800" dirty="0" smtClean="0">
                <a:latin typeface="Calibri" panose="020F0502020204030204" pitchFamily="34" charset="0"/>
              </a:rPr>
              <a:t/>
            </a:r>
            <a:br>
              <a:rPr lang="nl-NL" sz="2800" dirty="0" smtClean="0">
                <a:latin typeface="Calibri" panose="020F0502020204030204" pitchFamily="34" charset="0"/>
              </a:rPr>
            </a:br>
            <a:endParaRPr lang="nl-NL" sz="2800" dirty="0">
              <a:latin typeface="Calibri" panose="020F0502020204030204" pitchFamily="34" charset="0"/>
            </a:endParaRPr>
          </a:p>
          <a:p>
            <a:endParaRPr lang="nl-NL" sz="3200" dirty="0" smtClean="0">
              <a:latin typeface="Calibri" panose="020F0502020204030204" pitchFamily="34" charset="0"/>
            </a:endParaRPr>
          </a:p>
          <a:p>
            <a:endParaRPr lang="nl-NL" sz="3200" dirty="0" smtClean="0">
              <a:latin typeface="Calibri" panose="020F0502020204030204" pitchFamily="34" charset="0"/>
            </a:endParaRPr>
          </a:p>
          <a:p>
            <a:endParaRPr lang="nl-NL" sz="3200" dirty="0" smtClean="0">
              <a:latin typeface="Calibri" panose="020F0502020204030204" pitchFamily="34" charset="0"/>
            </a:endParaRPr>
          </a:p>
          <a:p>
            <a:r>
              <a:rPr lang="nl-NL" sz="3200" dirty="0" smtClean="0">
                <a:latin typeface="Calibri" panose="020F0502020204030204" pitchFamily="34" charset="0"/>
              </a:rPr>
              <a:t>Volgende bijeenkomst: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 smtClean="0">
                <a:latin typeface="Calibri" panose="020F0502020204030204" pitchFamily="34" charset="0"/>
              </a:rPr>
              <a:t>5</a:t>
            </a:r>
            <a:r>
              <a:rPr lang="nl-NL" sz="3200" baseline="30000" dirty="0" smtClean="0">
                <a:latin typeface="Calibri" panose="020F0502020204030204" pitchFamily="34" charset="0"/>
              </a:rPr>
              <a:t>e</a:t>
            </a:r>
            <a:r>
              <a:rPr lang="nl-NL" sz="3200" dirty="0" smtClean="0">
                <a:latin typeface="Calibri" panose="020F0502020204030204" pitchFamily="34" charset="0"/>
              </a:rPr>
              <a:t> bijeenkomst</a:t>
            </a:r>
            <a:r>
              <a:rPr lang="nl-NL" sz="3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nl-NL" sz="32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NL" sz="3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met meiden + ouders</a:t>
            </a:r>
            <a:r>
              <a:rPr lang="nl-NL" sz="3200" dirty="0" smtClean="0">
                <a:latin typeface="Calibri" panose="020F0502020204030204" pitchFamily="34" charset="0"/>
              </a:rPr>
              <a:t/>
            </a:r>
            <a:br>
              <a:rPr lang="nl-NL" sz="3200" dirty="0" smtClean="0">
                <a:latin typeface="Calibri" panose="020F0502020204030204" pitchFamily="34" charset="0"/>
              </a:rPr>
            </a:br>
            <a:r>
              <a:rPr lang="nl-NL" sz="2800" dirty="0" smtClean="0">
                <a:latin typeface="Calibri" panose="020F0502020204030204" pitchFamily="34" charset="0"/>
              </a:rPr>
              <a:t/>
            </a:r>
            <a:br>
              <a:rPr lang="nl-NL" sz="2800" dirty="0" smtClean="0">
                <a:latin typeface="Calibri" panose="020F0502020204030204" pitchFamily="34" charset="0"/>
              </a:rPr>
            </a:br>
            <a:endParaRPr lang="nl-NL" sz="2800" dirty="0">
              <a:latin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16753">
            <a:off x="2853029" y="2640440"/>
            <a:ext cx="2232248" cy="1261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97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972026"/>
          </a:xfrm>
        </p:spPr>
        <p:txBody>
          <a:bodyPr/>
          <a:lstStyle/>
          <a:p>
            <a:pPr algn="ctr"/>
            <a:r>
              <a:rPr lang="nl-NL" dirty="0" smtClean="0"/>
              <a:t>Laatste bijeenkomst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52601"/>
            <a:ext cx="7620000" cy="2684512"/>
          </a:xfrm>
        </p:spPr>
        <p:txBody>
          <a:bodyPr>
            <a:normAutofit/>
          </a:bodyPr>
          <a:lstStyle/>
          <a:p>
            <a:r>
              <a:rPr lang="nl-NL" dirty="0" smtClean="0">
                <a:latin typeface="Calibri" pitchFamily="34" charset="0"/>
                <a:cs typeface="Calibri" pitchFamily="34" charset="0"/>
              </a:rPr>
              <a:t>Hier beschrijven waar en wanneer de laatste gezamenlijke bijeenkomst is</a:t>
            </a:r>
          </a:p>
        </p:txBody>
      </p:sp>
    </p:spTree>
    <p:extLst>
      <p:ext uri="{BB962C8B-B14F-4D97-AF65-F5344CB8AC3E}">
        <p14:creationId xmlns:p14="http://schemas.microsoft.com/office/powerpoint/2010/main" val="154024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Programma </a:t>
            </a:r>
            <a:r>
              <a:rPr lang="nl-NL" dirty="0"/>
              <a:t>overzicht </a:t>
            </a:r>
            <a:br>
              <a:rPr lang="nl-NL" dirty="0"/>
            </a:br>
            <a:endParaRPr lang="nl-NL" dirty="0"/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907902"/>
              </p:ext>
            </p:extLst>
          </p:nvPr>
        </p:nvGraphicFramePr>
        <p:xfrm>
          <a:off x="467544" y="1700808"/>
          <a:ext cx="7620000" cy="2740025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6200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nl-NL" sz="2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1. Terugblik vorig bijeenkomst</a:t>
                      </a:r>
                      <a:endParaRPr kumimoji="0" lang="nl-N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nl-NL" sz="2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2. </a:t>
                      </a:r>
                      <a:r>
                        <a:rPr kumimoji="0" lang="nl-NL" sz="2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  <a:cs typeface="Times New Roman"/>
                        </a:rPr>
                        <a:t>P</a:t>
                      </a:r>
                      <a:r>
                        <a:rPr lang="nl-NL" sz="2800" b="1" dirty="0" err="1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erspectief</a:t>
                      </a:r>
                      <a:r>
                        <a:rPr lang="nl-NL" sz="28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van ouders</a:t>
                      </a:r>
                      <a:endParaRPr kumimoji="0" lang="nl-N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nl-NL" sz="28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Pauze</a:t>
                      </a:r>
                      <a:endParaRPr kumimoji="0" lang="nl-N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nl-NL" sz="28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3. Communicatie vaardigheden / rollenspel</a:t>
                      </a:r>
                      <a:endParaRPr kumimoji="0" lang="nl-N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nl-NL" sz="28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nl-NL" sz="28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nl-NL" sz="28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Tips &amp; Tools en afsluiting</a:t>
                      </a:r>
                      <a:endParaRPr kumimoji="0" lang="nl-N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96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5040560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nl-NL" sz="2800" dirty="0" smtClean="0">
                <a:latin typeface="Calibri"/>
                <a:ea typeface="Calibri"/>
                <a:cs typeface="Times New Roman"/>
              </a:rPr>
              <a:t>Bi</a:t>
            </a:r>
            <a:r>
              <a:rPr lang="nl-NL" sz="2800" dirty="0" smtClean="0">
                <a:latin typeface="Calibri"/>
                <a:ea typeface="Calibri"/>
                <a:cs typeface="Times New Roman"/>
              </a:rPr>
              <a:t>jeenkomst </a:t>
            </a:r>
            <a:r>
              <a:rPr lang="nl-NL" sz="2800" dirty="0">
                <a:latin typeface="Calibri"/>
                <a:ea typeface="Calibri"/>
                <a:cs typeface="Times New Roman"/>
              </a:rPr>
              <a:t>1: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nl-NL" sz="2800" dirty="0" smtClean="0">
              <a:latin typeface="Calibri"/>
              <a:ea typeface="Calibri"/>
              <a:cs typeface="Times New Roman"/>
            </a:endParaRPr>
          </a:p>
          <a:p>
            <a:pPr marL="9144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Calibri"/>
                <a:ea typeface="Calibri"/>
                <a:cs typeface="Times New Roman"/>
              </a:rPr>
              <a:t>Wat </a:t>
            </a:r>
            <a:r>
              <a:rPr lang="nl-NL" sz="2800" dirty="0">
                <a:latin typeface="Calibri"/>
                <a:ea typeface="Calibri"/>
                <a:cs typeface="Times New Roman"/>
              </a:rPr>
              <a:t>is er blijven hangen? </a:t>
            </a:r>
            <a:endParaRPr lang="nl-NL" sz="2800" dirty="0" smtClean="0">
              <a:latin typeface="Calibri"/>
              <a:ea typeface="Calibri"/>
              <a:cs typeface="Times New Roman"/>
            </a:endParaRPr>
          </a:p>
          <a:p>
            <a:pPr marL="9144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Calibri"/>
                <a:ea typeface="Calibri"/>
                <a:cs typeface="Times New Roman"/>
              </a:rPr>
              <a:t>Hadden </a:t>
            </a:r>
            <a:r>
              <a:rPr lang="nl-NL" sz="2800" dirty="0">
                <a:latin typeface="Calibri"/>
                <a:ea typeface="Calibri"/>
                <a:cs typeface="Times New Roman"/>
              </a:rPr>
              <a:t>jullie nog vragen naar aanleiding van de vorige bijeenkomst of wie wil er nog iets over kwijt? </a:t>
            </a:r>
            <a:endParaRPr lang="nl-NL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4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136904" cy="1371600"/>
          </a:xfrm>
        </p:spPr>
        <p:txBody>
          <a:bodyPr/>
          <a:lstStyle/>
          <a:p>
            <a:r>
              <a:rPr lang="nl-NL" dirty="0" smtClean="0"/>
              <a:t>Doelstelling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2924944"/>
            <a:ext cx="8856984" cy="3260575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alibri" panose="020F0502020204030204" pitchFamily="34" charset="0"/>
              </a:rPr>
              <a:t>Bewustwording van verschillende zienswijzen tussen ouders en </a:t>
            </a:r>
            <a:r>
              <a:rPr lang="nl-NL" sz="3200" dirty="0" smtClean="0">
                <a:latin typeface="Calibri" panose="020F0502020204030204" pitchFamily="34" charset="0"/>
              </a:rPr>
              <a:t>meiden</a:t>
            </a:r>
            <a:endParaRPr lang="nl-NL" sz="3200" dirty="0">
              <a:latin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alibri" panose="020F0502020204030204" pitchFamily="34" charset="0"/>
              </a:rPr>
              <a:t>Vergroten van communicatie </a:t>
            </a:r>
            <a:r>
              <a:rPr lang="nl-NL" sz="3200" dirty="0" smtClean="0">
                <a:latin typeface="Calibri" panose="020F0502020204030204" pitchFamily="34" charset="0"/>
              </a:rPr>
              <a:t>vaardigheden </a:t>
            </a:r>
            <a:r>
              <a:rPr lang="nl-NL" sz="2800" dirty="0" smtClean="0">
                <a:latin typeface="Calibri" panose="020F0502020204030204" pitchFamily="34" charset="0"/>
              </a:rPr>
              <a:t>Zodoende leer je hoe je bepaalde zaken bespreekbaar kan maken met je ouders.</a:t>
            </a:r>
            <a:endParaRPr lang="nl-NL" sz="2800" dirty="0">
              <a:latin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836712"/>
            <a:ext cx="2507911" cy="1678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819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/>
          <a:lstStyle/>
          <a:p>
            <a:pPr algn="ctr"/>
            <a:r>
              <a:rPr lang="nl-NL" dirty="0" smtClean="0"/>
              <a:t>Arbeidsmigranten in Deventer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348879"/>
            <a:ext cx="7620000" cy="1224137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www.youtube.com/watch?v=PInPcMwxcRk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13.40 min</a:t>
            </a:r>
            <a:br>
              <a:rPr lang="nl-NL" dirty="0" smtClean="0"/>
            </a:br>
            <a:r>
              <a:rPr lang="nl-NL" dirty="0" smtClean="0"/>
              <a:t>22.34.min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262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044034"/>
          </a:xfrm>
        </p:spPr>
        <p:txBody>
          <a:bodyPr>
            <a:normAutofit/>
          </a:bodyPr>
          <a:lstStyle/>
          <a:p>
            <a:r>
              <a:rPr lang="nl-NL" sz="2500" b="1" cap="none" spc="0" dirty="0">
                <a:cs typeface="Times New Roman"/>
              </a:rPr>
              <a:t>P</a:t>
            </a:r>
            <a:r>
              <a:rPr lang="nl-NL" sz="2500" b="1" dirty="0">
                <a:ea typeface="Calibri"/>
                <a:cs typeface="Times New Roman"/>
              </a:rPr>
              <a:t>erspectief van ouders</a:t>
            </a:r>
            <a:endParaRPr lang="nl-NL" sz="2500" dirty="0"/>
          </a:p>
        </p:txBody>
      </p:sp>
      <p:sp>
        <p:nvSpPr>
          <p:cNvPr id="4" name="Tijdelijke aanduiding voor inhoud 4"/>
          <p:cNvSpPr>
            <a:spLocks noGrp="1"/>
          </p:cNvSpPr>
          <p:nvPr>
            <p:ph idx="1"/>
          </p:nvPr>
        </p:nvSpPr>
        <p:spPr>
          <a:xfrm>
            <a:off x="467544" y="1772816"/>
            <a:ext cx="7620000" cy="4373563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Calibri" panose="020F0502020204030204" pitchFamily="34" charset="0"/>
                <a:ea typeface="Calibri"/>
                <a:cs typeface="Times New Roman"/>
              </a:rPr>
              <a:t>Cultuur </a:t>
            </a:r>
            <a:r>
              <a:rPr lang="nl-NL" sz="2800" dirty="0">
                <a:latin typeface="Calibri" panose="020F0502020204030204" pitchFamily="34" charset="0"/>
                <a:ea typeface="Calibri"/>
                <a:cs typeface="Times New Roman"/>
              </a:rPr>
              <a:t>(religie) en belevingswereld van de </a:t>
            </a:r>
            <a:r>
              <a:rPr lang="nl-NL" sz="2800" dirty="0" smtClean="0">
                <a:latin typeface="Calibri" panose="020F0502020204030204" pitchFamily="34" charset="0"/>
                <a:ea typeface="Calibri"/>
                <a:cs typeface="Times New Roman"/>
              </a:rPr>
              <a:t>ouders.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>
                <a:latin typeface="Calibri" panose="020F0502020204030204" pitchFamily="34" charset="0"/>
              </a:rPr>
              <a:t>M</a:t>
            </a:r>
            <a:r>
              <a:rPr lang="nl-NL" sz="2800" dirty="0" smtClean="0">
                <a:latin typeface="Calibri" panose="020F0502020204030204" pitchFamily="34" charset="0"/>
              </a:rPr>
              <a:t>igratie </a:t>
            </a:r>
            <a:r>
              <a:rPr lang="nl-NL" sz="2800" dirty="0">
                <a:latin typeface="Calibri" panose="020F0502020204030204" pitchFamily="34" charset="0"/>
              </a:rPr>
              <a:t>van </a:t>
            </a:r>
            <a:r>
              <a:rPr lang="nl-NL" sz="2800" dirty="0" smtClean="0">
                <a:latin typeface="Calibri" panose="020F0502020204030204" pitchFamily="34" charset="0"/>
              </a:rPr>
              <a:t>de ouders </a:t>
            </a:r>
            <a:r>
              <a:rPr lang="nl-NL" sz="2800" dirty="0">
                <a:latin typeface="Calibri" panose="020F0502020204030204" pitchFamily="34" charset="0"/>
              </a:rPr>
              <a:t>van Turkije naar </a:t>
            </a:r>
            <a:r>
              <a:rPr lang="nl-NL" sz="2800" dirty="0" smtClean="0">
                <a:latin typeface="Calibri" panose="020F0502020204030204" pitchFamily="34" charset="0"/>
              </a:rPr>
              <a:t>Nederland.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>
                <a:latin typeface="Calibri" panose="020F0502020204030204" pitchFamily="34" charset="0"/>
              </a:rPr>
              <a:t>M</a:t>
            </a:r>
            <a:r>
              <a:rPr lang="nl-NL" sz="2800" dirty="0" smtClean="0">
                <a:latin typeface="Calibri" panose="020F0502020204030204" pitchFamily="34" charset="0"/>
              </a:rPr>
              <a:t>oeilijkheden die de ouders hebben ondervonden </a:t>
            </a:r>
            <a:r>
              <a:rPr lang="nl-NL" sz="2800" dirty="0">
                <a:latin typeface="Calibri" panose="020F0502020204030204" pitchFamily="34" charset="0"/>
              </a:rPr>
              <a:t>in het </a:t>
            </a:r>
            <a:r>
              <a:rPr lang="nl-NL" sz="2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nl-NL" sz="2800" dirty="0">
                <a:latin typeface="Calibri" panose="020F0502020204030204" pitchFamily="34" charset="0"/>
                <a:sym typeface="Wingdings" panose="05000000000000000000" pitchFamily="2" charset="2"/>
              </a:rPr>
              <a:t/>
            </a:r>
            <a:br>
              <a:rPr lang="nl-NL" sz="2800" dirty="0"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nl-NL" sz="2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                          - opbouwen van </a:t>
            </a:r>
            <a:r>
              <a:rPr lang="nl-NL" sz="2800" dirty="0" smtClean="0">
                <a:latin typeface="Calibri" panose="020F0502020204030204" pitchFamily="34" charset="0"/>
              </a:rPr>
              <a:t>een </a:t>
            </a:r>
            <a:r>
              <a:rPr lang="nl-NL" sz="2800" dirty="0">
                <a:latin typeface="Calibri" panose="020F0502020204030204" pitchFamily="34" charset="0"/>
              </a:rPr>
              <a:t>nieuw </a:t>
            </a:r>
            <a:r>
              <a:rPr lang="nl-NL" sz="2800" dirty="0" smtClean="0">
                <a:latin typeface="Calibri" panose="020F0502020204030204" pitchFamily="34" charset="0"/>
              </a:rPr>
              <a:t>leven</a:t>
            </a:r>
            <a:br>
              <a:rPr lang="nl-NL" sz="2800" dirty="0" smtClean="0">
                <a:latin typeface="Calibri" panose="020F0502020204030204" pitchFamily="34" charset="0"/>
              </a:rPr>
            </a:br>
            <a:r>
              <a:rPr lang="nl-NL" sz="2800" dirty="0" smtClean="0">
                <a:latin typeface="Calibri" panose="020F0502020204030204" pitchFamily="34" charset="0"/>
              </a:rPr>
              <a:t>                           - opvoeden van kinderen</a:t>
            </a:r>
          </a:p>
          <a:p>
            <a:r>
              <a:rPr lang="nl-NL" sz="2400" dirty="0" smtClean="0"/>
              <a:t>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53324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43" y="116632"/>
            <a:ext cx="8988491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147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/>
          <a:lstStyle/>
          <a:p>
            <a:pPr algn="ctr"/>
            <a:r>
              <a:rPr lang="nl-NL" dirty="0" smtClean="0"/>
              <a:t>Video </a:t>
            </a:r>
            <a:br>
              <a:rPr lang="nl-NL" dirty="0" smtClean="0"/>
            </a:br>
            <a:r>
              <a:rPr lang="nl-NL" dirty="0" smtClean="0"/>
              <a:t>Actiefluisteren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/>
          <a:lstStyle/>
          <a:p>
            <a:endParaRPr lang="nl-NL" dirty="0" smtClean="0"/>
          </a:p>
          <a:p>
            <a:endParaRPr lang="nl-NL" dirty="0"/>
          </a:p>
          <a:p>
            <a:r>
              <a:rPr lang="nl-NL" sz="2400" dirty="0" smtClean="0">
                <a:hlinkClick r:id="rId2"/>
              </a:rPr>
              <a:t>https</a:t>
            </a:r>
            <a:r>
              <a:rPr lang="nl-NL" sz="2400" dirty="0">
                <a:hlinkClick r:id="rId2"/>
              </a:rPr>
              <a:t>://</a:t>
            </a:r>
            <a:r>
              <a:rPr lang="nl-NL" sz="2400" dirty="0" smtClean="0">
                <a:hlinkClick r:id="rId2"/>
              </a:rPr>
              <a:t>www.youtube.com/watch?v=WN5uRNNpGBM</a:t>
            </a:r>
            <a:endParaRPr lang="nl-NL" sz="2400" dirty="0" smtClean="0"/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84846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188050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C00000"/>
                </a:solidFill>
              </a:rPr>
              <a:t>Communicatievaardigheden</a:t>
            </a:r>
            <a:br>
              <a:rPr lang="nl-NL" dirty="0" smtClean="0">
                <a:solidFill>
                  <a:srgbClr val="C00000"/>
                </a:solidFill>
              </a:rPr>
            </a:br>
            <a:r>
              <a:rPr lang="nl-NL" dirty="0" smtClean="0">
                <a:solidFill>
                  <a:srgbClr val="C00000"/>
                </a:solidFill>
              </a:rPr>
              <a:t>Actief luisteren </a:t>
            </a:r>
            <a:endParaRPr lang="nl-NL" dirty="0">
              <a:solidFill>
                <a:srgbClr val="C0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52600"/>
            <a:ext cx="8003232" cy="437356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3200" dirty="0" smtClean="0"/>
              <a:t>In staat </a:t>
            </a:r>
            <a:r>
              <a:rPr lang="nl-NL" sz="3200" dirty="0"/>
              <a:t>zijn te verwoorden wat je </a:t>
            </a:r>
            <a:r>
              <a:rPr lang="nl-NL" sz="3200" dirty="0">
                <a:solidFill>
                  <a:srgbClr val="C00000"/>
                </a:solidFill>
              </a:rPr>
              <a:t>denkt</a:t>
            </a:r>
            <a:r>
              <a:rPr lang="nl-NL" sz="3200" dirty="0"/>
              <a:t> en </a:t>
            </a:r>
            <a:r>
              <a:rPr lang="nl-NL" sz="3200" dirty="0">
                <a:solidFill>
                  <a:srgbClr val="C00000"/>
                </a:solidFill>
              </a:rPr>
              <a:t>voelt</a:t>
            </a:r>
            <a:r>
              <a:rPr lang="nl-NL" sz="32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3200" dirty="0" smtClean="0"/>
              <a:t>Luisteren, samenvatten,</a:t>
            </a:r>
            <a:r>
              <a:rPr lang="nl-NL" sz="3200" dirty="0"/>
              <a:t> </a:t>
            </a:r>
            <a:r>
              <a:rPr lang="nl-NL" sz="3200" dirty="0" smtClean="0"/>
              <a:t>doorvragen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3200" dirty="0" smtClean="0"/>
              <a:t>Letten op non-verbale signalen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3200" dirty="0"/>
              <a:t>Zonder mening of oordeel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3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801944"/>
            <a:ext cx="2808312" cy="164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11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el">
  <a:themeElements>
    <a:clrScheme name="Essentie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6E494EF6D36F4087DA9343752A7D67" ma:contentTypeVersion="14" ma:contentTypeDescription="Een nieuw document maken." ma:contentTypeScope="" ma:versionID="5f95ff7a70edf1c791d9a9b3f2434221">
  <xsd:schema xmlns:xsd="http://www.w3.org/2001/XMLSchema" xmlns:xs="http://www.w3.org/2001/XMLSchema" xmlns:p="http://schemas.microsoft.com/office/2006/metadata/properties" xmlns:ns2="46f91b16-7e43-40ed-9f19-6dfef78ab16e" xmlns:ns3="174e17e1-2412-4894-a7a1-b61baf438233" targetNamespace="http://schemas.microsoft.com/office/2006/metadata/properties" ma:root="true" ma:fieldsID="6ddc7cd02964f89e19d4e52ea7cf6438" ns2:_="" ns3:_="">
    <xsd:import namespace="46f91b16-7e43-40ed-9f19-6dfef78ab16e"/>
    <xsd:import namespace="174e17e1-2412-4894-a7a1-b61baf438233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91b16-7e43-40ed-9f19-6dfef78ab16e" elementFormDefault="qualified">
    <xsd:import namespace="http://schemas.microsoft.com/office/2006/documentManagement/types"/>
    <xsd:import namespace="http://schemas.microsoft.com/office/infopath/2007/PartnerControls"/>
    <xsd:element name="Status" ma:index="8" nillable="true" ma:displayName="Status" ma:format="Dropdown" ma:internalName="Status">
      <xsd:simpleType>
        <xsd:restriction base="dms:Choice">
          <xsd:enumeration value="Voltooid"/>
          <xsd:enumeration value="Afgewezen / Gestopt"/>
          <xsd:enumeration value="Onbekend / n.v.t.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Afbeeldingtags" ma:readOnly="false" ma:fieldId="{5cf76f15-5ced-4ddc-b409-7134ff3c332f}" ma:taxonomyMulti="true" ma:sspId="cfe27688-f39b-4ef9-a621-74b7e348de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4e17e1-2412-4894-a7a1-b61baf43823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763a4b9-9927-4ede-a23e-71c0d9eeb015}" ma:internalName="TaxCatchAll" ma:showField="CatchAllData" ma:web="174e17e1-2412-4894-a7a1-b61baf4382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46f91b16-7e43-40ed-9f19-6dfef78ab16e">Concept</Status>
    <TaxCatchAll xmlns="174e17e1-2412-4894-a7a1-b61baf438233" xsi:nil="true"/>
    <lcf76f155ced4ddcb4097134ff3c332f xmlns="46f91b16-7e43-40ed-9f19-6dfef78ab1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DCE50BB-0D81-4CD0-A739-706F60ED6AE0}"/>
</file>

<file path=customXml/itemProps2.xml><?xml version="1.0" encoding="utf-8"?>
<ds:datastoreItem xmlns:ds="http://schemas.openxmlformats.org/officeDocument/2006/customXml" ds:itemID="{0CB09C54-9818-43C1-994A-ECD23DDEEF00}"/>
</file>

<file path=customXml/itemProps3.xml><?xml version="1.0" encoding="utf-8"?>
<ds:datastoreItem xmlns:ds="http://schemas.openxmlformats.org/officeDocument/2006/customXml" ds:itemID="{8C56A423-800D-4E8C-BD82-396E63D7F24D}"/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2145</TotalTime>
  <Words>396</Words>
  <Application>Microsoft Office PowerPoint</Application>
  <PresentationFormat>Diavoorstelling (4:3)</PresentationFormat>
  <Paragraphs>76</Paragraphs>
  <Slides>13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Wingdings</vt:lpstr>
      <vt:lpstr>Essentieel</vt:lpstr>
      <vt:lpstr>RÜYA </vt:lpstr>
      <vt:lpstr> Programma overzicht  </vt:lpstr>
      <vt:lpstr>PowerPoint-presentatie</vt:lpstr>
      <vt:lpstr>Doelstelling</vt:lpstr>
      <vt:lpstr>Arbeidsmigranten in Deventer</vt:lpstr>
      <vt:lpstr>Perspectief van ouders</vt:lpstr>
      <vt:lpstr>PowerPoint-presentatie</vt:lpstr>
      <vt:lpstr>Video  Actiefluisteren </vt:lpstr>
      <vt:lpstr>Communicatievaardigheden Actief luisteren </vt:lpstr>
      <vt:lpstr>   Rollenspel  Casus AYŞE </vt:lpstr>
      <vt:lpstr>Observanten </vt:lpstr>
      <vt:lpstr>Afsluiting en vooruitblik </vt:lpstr>
      <vt:lpstr>Laatste bijeenkomst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sukriye</dc:creator>
  <cp:lastModifiedBy>Sev Akn</cp:lastModifiedBy>
  <cp:revision>96</cp:revision>
  <dcterms:created xsi:type="dcterms:W3CDTF">2017-10-17T08:35:40Z</dcterms:created>
  <dcterms:modified xsi:type="dcterms:W3CDTF">2018-02-12T19:28:33Z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0x010100556E494EF6D36F4087DA9343752A7D67</vt:lpwstr>
  </property>
  <property fmtid="{D5CDD505-2E9C-101B-9397-08002B2CF9AE}" pid="3" name="Order">
    <vt:r8>18100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</Properties>
</file>