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4"/>
  </p:notesMasterIdLst>
  <p:handoutMasterIdLst>
    <p:handoutMasterId r:id="rId15"/>
  </p:handoutMasterIdLst>
  <p:sldIdLst>
    <p:sldId id="268" r:id="rId2"/>
    <p:sldId id="256" r:id="rId3"/>
    <p:sldId id="259" r:id="rId4"/>
    <p:sldId id="257" r:id="rId5"/>
    <p:sldId id="269" r:id="rId6"/>
    <p:sldId id="261" r:id="rId7"/>
    <p:sldId id="270" r:id="rId8"/>
    <p:sldId id="262" r:id="rId9"/>
    <p:sldId id="263" r:id="rId10"/>
    <p:sldId id="264" r:id="rId11"/>
    <p:sldId id="266" r:id="rId12"/>
    <p:sldId id="267" r:id="rId13"/>
  </p:sldIdLst>
  <p:sldSz cx="9144000" cy="6858000" type="screen4x3"/>
  <p:notesSz cx="6858000" cy="994568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jl, gemiddeld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Stijl, gemiddeld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Stijl, gemiddeld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706" autoAdjust="0"/>
  </p:normalViewPr>
  <p:slideViewPr>
    <p:cSldViewPr>
      <p:cViewPr varScale="1">
        <p:scale>
          <a:sx n="45" d="100"/>
          <a:sy n="45" d="100"/>
        </p:scale>
        <p:origin x="450"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835B181A-F5BC-4343-8857-00A8568E95F3}" type="datetimeFigureOut">
              <a:rPr lang="nl-NL" smtClean="0"/>
              <a:t>12-2-2018</a:t>
            </a:fld>
            <a:endParaRPr lang="nl-NL"/>
          </a:p>
        </p:txBody>
      </p:sp>
      <p:sp>
        <p:nvSpPr>
          <p:cNvPr id="4" name="Tijdelijke aanduiding voor voettekst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F2C06EE9-EF73-4035-80B9-B1B6BC5C570C}" type="slidenum">
              <a:rPr lang="nl-NL" smtClean="0"/>
              <a:t>‹nr.›</a:t>
            </a:fld>
            <a:endParaRPr lang="nl-NL"/>
          </a:p>
        </p:txBody>
      </p:sp>
    </p:spTree>
    <p:extLst>
      <p:ext uri="{BB962C8B-B14F-4D97-AF65-F5344CB8AC3E}">
        <p14:creationId xmlns:p14="http://schemas.microsoft.com/office/powerpoint/2010/main" val="5378044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A6BADA31-A088-421B-B989-0817875B010C}" type="datetimeFigureOut">
              <a:rPr lang="nl-NL" smtClean="0"/>
              <a:t>12-2-2018</a:t>
            </a:fld>
            <a:endParaRPr lang="nl-NL"/>
          </a:p>
        </p:txBody>
      </p:sp>
      <p:sp>
        <p:nvSpPr>
          <p:cNvPr id="4" name="Tijdelijke aanduiding voor dia-afbeelding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724202"/>
            <a:ext cx="5486400" cy="447556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904AB566-148E-454A-B2B1-82BF4FD036D1}" type="slidenum">
              <a:rPr lang="nl-NL" smtClean="0"/>
              <a:t>‹nr.›</a:t>
            </a:fld>
            <a:endParaRPr lang="nl-NL"/>
          </a:p>
        </p:txBody>
      </p:sp>
    </p:spTree>
    <p:extLst>
      <p:ext uri="{BB962C8B-B14F-4D97-AF65-F5344CB8AC3E}">
        <p14:creationId xmlns:p14="http://schemas.microsoft.com/office/powerpoint/2010/main" val="294388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smtClean="0">
                <a:solidFill>
                  <a:schemeClr val="tx1"/>
                </a:solidFill>
                <a:effectLst/>
                <a:latin typeface="+mn-lt"/>
                <a:ea typeface="+mn-ea"/>
                <a:cs typeface="+mn-cs"/>
              </a:rPr>
              <a:t>Suggestie:</a:t>
            </a:r>
          </a:p>
          <a:p>
            <a:r>
              <a:rPr lang="nl-NL" sz="1200" kern="1200" dirty="0" smtClean="0">
                <a:solidFill>
                  <a:schemeClr val="tx1"/>
                </a:solidFill>
                <a:effectLst/>
                <a:latin typeface="+mn-lt"/>
                <a:ea typeface="+mn-ea"/>
                <a:cs typeface="+mn-cs"/>
              </a:rPr>
              <a:t>De </a:t>
            </a:r>
            <a:r>
              <a:rPr lang="nl-NL" sz="1200" kern="1200" dirty="0" smtClean="0">
                <a:solidFill>
                  <a:schemeClr val="tx1"/>
                </a:solidFill>
                <a:effectLst/>
                <a:latin typeface="+mn-lt"/>
                <a:ea typeface="+mn-ea"/>
                <a:cs typeface="+mn-cs"/>
              </a:rPr>
              <a:t>deelnemers maken</a:t>
            </a:r>
            <a:r>
              <a:rPr lang="nl-NL" sz="1200" kern="1200" baseline="0" dirty="0" smtClean="0">
                <a:solidFill>
                  <a:schemeClr val="tx1"/>
                </a:solidFill>
                <a:effectLst/>
                <a:latin typeface="+mn-lt"/>
                <a:ea typeface="+mn-ea"/>
                <a:cs typeface="+mn-cs"/>
              </a:rPr>
              <a:t> </a:t>
            </a:r>
            <a:r>
              <a:rPr lang="nl-NL" sz="1200" kern="1200" dirty="0" smtClean="0">
                <a:solidFill>
                  <a:schemeClr val="tx1"/>
                </a:solidFill>
                <a:effectLst/>
                <a:latin typeface="+mn-lt"/>
                <a:ea typeface="+mn-ea"/>
                <a:cs typeface="+mn-cs"/>
              </a:rPr>
              <a:t>kennis met elkaar </a:t>
            </a:r>
            <a:r>
              <a:rPr lang="nl-NL" dirty="0" smtClean="0"/>
              <a:t>door in duo’s met elkaar te praten en elkaar te interviewen. Eventueel kan hierbij een vragenlijst worden bijgeleverd. </a:t>
            </a:r>
            <a:r>
              <a:rPr lang="nl-NL" sz="1200" kern="1200" dirty="0" smtClean="0">
                <a:solidFill>
                  <a:schemeClr val="tx1"/>
                </a:solidFill>
                <a:effectLst/>
                <a:latin typeface="+mn-lt"/>
                <a:ea typeface="+mn-ea"/>
                <a:cs typeface="+mn-cs"/>
              </a:rPr>
              <a:t>Vervolgens presenteert</a:t>
            </a:r>
            <a:r>
              <a:rPr lang="nl-NL" sz="1200" kern="1200" baseline="0" dirty="0" smtClean="0">
                <a:solidFill>
                  <a:schemeClr val="tx1"/>
                </a:solidFill>
                <a:effectLst/>
                <a:latin typeface="+mn-lt"/>
                <a:ea typeface="+mn-ea"/>
                <a:cs typeface="+mn-cs"/>
              </a:rPr>
              <a:t> </a:t>
            </a:r>
            <a:r>
              <a:rPr lang="nl-NL" sz="1200" kern="1200" dirty="0" smtClean="0">
                <a:solidFill>
                  <a:schemeClr val="tx1"/>
                </a:solidFill>
                <a:effectLst/>
                <a:latin typeface="+mn-lt"/>
                <a:ea typeface="+mn-ea"/>
                <a:cs typeface="+mn-cs"/>
              </a:rPr>
              <a:t>een lid van het duo de ander aan de groep, en omgekeerd. Dit doet elk duo. </a:t>
            </a:r>
            <a:br>
              <a:rPr lang="nl-NL" sz="1200" kern="1200" dirty="0" smtClean="0">
                <a:solidFill>
                  <a:schemeClr val="tx1"/>
                </a:solidFill>
                <a:effectLst/>
                <a:latin typeface="+mn-lt"/>
                <a:ea typeface="+mn-ea"/>
                <a:cs typeface="+mn-cs"/>
              </a:rPr>
            </a:br>
            <a:r>
              <a:rPr lang="nl-NL" i="1" dirty="0" smtClean="0"/>
              <a:t>Presenteren</a:t>
            </a:r>
            <a:r>
              <a:rPr lang="nl-NL" dirty="0" smtClean="0"/>
              <a:t/>
            </a:r>
            <a:br>
              <a:rPr lang="nl-NL" dirty="0" smtClean="0"/>
            </a:br>
            <a:r>
              <a:rPr lang="nl-NL" dirty="0" smtClean="0"/>
              <a:t>Na korte tijd komt de groep weer centraal bijeen. Maak een rondje en vraag iedereen degene te introduceren die hij net heeft geïnterviewd. De persoon over wie het gaat, krijgt natuurlijk ook de gelegenheid om het verhaal eventueel te nuanceren of aan te vullen.</a:t>
            </a:r>
            <a:endParaRPr lang="nl-NL" sz="120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10"/>
          </p:nvPr>
        </p:nvSpPr>
        <p:spPr/>
        <p:txBody>
          <a:bodyPr/>
          <a:lstStyle/>
          <a:p>
            <a:fld id="{904AB566-148E-454A-B2B1-82BF4FD036D1}" type="slidenum">
              <a:rPr lang="nl-NL" smtClean="0"/>
              <a:t>4</a:t>
            </a:fld>
            <a:endParaRPr lang="nl-NL"/>
          </a:p>
        </p:txBody>
      </p:sp>
    </p:spTree>
    <p:extLst>
      <p:ext uri="{BB962C8B-B14F-4D97-AF65-F5344CB8AC3E}">
        <p14:creationId xmlns:p14="http://schemas.microsoft.com/office/powerpoint/2010/main" val="3414302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kern="1200" dirty="0" smtClean="0">
                <a:solidFill>
                  <a:schemeClr val="tx1"/>
                </a:solidFill>
                <a:effectLst/>
                <a:latin typeface="+mn-lt"/>
                <a:ea typeface="+mn-ea"/>
                <a:cs typeface="+mn-cs"/>
              </a:rPr>
              <a:t>Een beeld schetsen hoe je jezelf ziet over 10 jaar kan erg moeilijk zijn. Toch is het nuttig om te doen. Het geeft je richting in je leven. Met deze oefening heb je snel inzicht in jouw ideale leven en hoe je dit kunt bereiken!</a:t>
            </a:r>
            <a:endParaRPr lang="nl-NL" dirty="0"/>
          </a:p>
        </p:txBody>
      </p:sp>
      <p:sp>
        <p:nvSpPr>
          <p:cNvPr id="4" name="Tijdelijke aanduiding voor dianummer 3"/>
          <p:cNvSpPr>
            <a:spLocks noGrp="1"/>
          </p:cNvSpPr>
          <p:nvPr>
            <p:ph type="sldNum" sz="quarter" idx="10"/>
          </p:nvPr>
        </p:nvSpPr>
        <p:spPr/>
        <p:txBody>
          <a:bodyPr/>
          <a:lstStyle/>
          <a:p>
            <a:fld id="{904AB566-148E-454A-B2B1-82BF4FD036D1}" type="slidenum">
              <a:rPr lang="nl-NL" smtClean="0"/>
              <a:t>8</a:t>
            </a:fld>
            <a:endParaRPr lang="nl-NL"/>
          </a:p>
        </p:txBody>
      </p:sp>
    </p:spTree>
    <p:extLst>
      <p:ext uri="{BB962C8B-B14F-4D97-AF65-F5344CB8AC3E}">
        <p14:creationId xmlns:p14="http://schemas.microsoft.com/office/powerpoint/2010/main" val="1245730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ct val="20000"/>
              </a:spcBef>
              <a:spcAft>
                <a:spcPts val="600"/>
              </a:spcAft>
              <a:buClrTx/>
              <a:buSzTx/>
              <a:buFont typeface="Arial" pitchFamily="34" charset="0"/>
              <a:buNone/>
              <a:tabLst/>
              <a:defRPr/>
            </a:pPr>
            <a:r>
              <a:rPr kumimoji="0" lang="nl-NL" sz="2600" b="0" i="0" u="none" strike="noStrike" kern="1200" cap="none" spc="0" normalizeH="0" baseline="0" noProof="0" dirty="0" smtClean="0">
                <a:ln>
                  <a:noFill/>
                </a:ln>
                <a:solidFill>
                  <a:srgbClr val="000000"/>
                </a:solidFill>
                <a:effectLst/>
                <a:uLnTx/>
                <a:uFillTx/>
                <a:latin typeface="+mn-lt"/>
                <a:ea typeface="Calibri"/>
                <a:cs typeface="Times New Roman"/>
              </a:rPr>
              <a:t>Denk </a:t>
            </a:r>
            <a:r>
              <a:rPr kumimoji="0" lang="nl-NL" sz="2600" b="0" i="0" u="none" strike="noStrike" kern="1200" cap="none" spc="0" normalizeH="0" baseline="0" noProof="0" dirty="0" smtClean="0">
                <a:ln>
                  <a:noFill/>
                </a:ln>
                <a:solidFill>
                  <a:srgbClr val="000000"/>
                </a:solidFill>
                <a:effectLst/>
                <a:uLnTx/>
                <a:uFillTx/>
                <a:latin typeface="+mn-lt"/>
                <a:ea typeface="Calibri"/>
                <a:cs typeface="Times New Roman"/>
              </a:rPr>
              <a:t>je </a:t>
            </a:r>
            <a:r>
              <a:rPr kumimoji="0" lang="nl-NL" sz="2600" b="0" i="0" u="none" strike="noStrike" kern="1200" cap="none" spc="0" normalizeH="0" baseline="0" noProof="0" dirty="0" smtClean="0">
                <a:ln>
                  <a:noFill/>
                </a:ln>
                <a:solidFill>
                  <a:srgbClr val="000000"/>
                </a:solidFill>
                <a:effectLst/>
                <a:uLnTx/>
                <a:uFillTx/>
                <a:latin typeface="+mn-lt"/>
                <a:ea typeface="Calibri"/>
                <a:cs typeface="Times New Roman"/>
              </a:rPr>
              <a:t>dat er sociale controle is binnen de gemeenschap? Zo ja, waaruit blijkt dat?</a:t>
            </a:r>
            <a:r>
              <a:rPr kumimoji="0" lang="nl-NL" sz="2600" b="1" i="0" u="none" strike="noStrike" kern="1200" cap="none" spc="0" normalizeH="0" baseline="0" noProof="0" dirty="0" smtClean="0">
                <a:ln>
                  <a:noFill/>
                </a:ln>
                <a:solidFill>
                  <a:srgbClr val="000000"/>
                </a:solidFill>
                <a:effectLst/>
                <a:uLnTx/>
                <a:uFillTx/>
                <a:latin typeface="+mn-lt"/>
                <a:ea typeface="Calibri"/>
                <a:cs typeface="Times New Roman"/>
              </a:rPr>
              <a:t/>
            </a:r>
            <a:br>
              <a:rPr kumimoji="0" lang="nl-NL" sz="2600" b="1" i="0" u="none" strike="noStrike" kern="1200" cap="none" spc="0" normalizeH="0" baseline="0" noProof="0" dirty="0" smtClean="0">
                <a:ln>
                  <a:noFill/>
                </a:ln>
                <a:solidFill>
                  <a:srgbClr val="000000"/>
                </a:solidFill>
                <a:effectLst/>
                <a:uLnTx/>
                <a:uFillTx/>
                <a:latin typeface="+mn-lt"/>
                <a:ea typeface="Calibri"/>
                <a:cs typeface="Times New Roman"/>
              </a:rPr>
            </a:br>
            <a:endParaRPr kumimoji="0" lang="nl-NL" sz="2600" b="1" i="0" u="none" strike="noStrike" kern="1200" cap="none" spc="0" normalizeH="0" baseline="0" noProof="0" dirty="0" smtClean="0">
              <a:ln>
                <a:noFill/>
              </a:ln>
              <a:solidFill>
                <a:srgbClr val="000000"/>
              </a:solidFill>
              <a:effectLst/>
              <a:uLnTx/>
              <a:uFillTx/>
              <a:latin typeface="+mn-lt"/>
              <a:ea typeface="Calibri"/>
              <a:cs typeface="Times New Roman"/>
            </a:endParaRPr>
          </a:p>
          <a:p>
            <a:endParaRPr lang="nl-NL" dirty="0"/>
          </a:p>
        </p:txBody>
      </p:sp>
      <p:sp>
        <p:nvSpPr>
          <p:cNvPr id="4" name="Tijdelijke aanduiding voor dianummer 3"/>
          <p:cNvSpPr>
            <a:spLocks noGrp="1"/>
          </p:cNvSpPr>
          <p:nvPr>
            <p:ph type="sldNum" sz="quarter" idx="10"/>
          </p:nvPr>
        </p:nvSpPr>
        <p:spPr/>
        <p:txBody>
          <a:bodyPr/>
          <a:lstStyle/>
          <a:p>
            <a:fld id="{904AB566-148E-454A-B2B1-82BF4FD036D1}" type="slidenum">
              <a:rPr lang="nl-NL" smtClean="0"/>
              <a:t>10</a:t>
            </a:fld>
            <a:endParaRPr lang="nl-NL"/>
          </a:p>
        </p:txBody>
      </p:sp>
    </p:spTree>
    <p:extLst>
      <p:ext uri="{BB962C8B-B14F-4D97-AF65-F5344CB8AC3E}">
        <p14:creationId xmlns:p14="http://schemas.microsoft.com/office/powerpoint/2010/main" val="1859588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l-NL" dirty="0"/>
          </a:p>
        </p:txBody>
      </p:sp>
      <p:sp>
        <p:nvSpPr>
          <p:cNvPr id="4" name="Tijdelijke aanduiding voor dianummer 3"/>
          <p:cNvSpPr>
            <a:spLocks noGrp="1"/>
          </p:cNvSpPr>
          <p:nvPr>
            <p:ph type="sldNum" sz="quarter" idx="10"/>
          </p:nvPr>
        </p:nvSpPr>
        <p:spPr/>
        <p:txBody>
          <a:bodyPr/>
          <a:lstStyle/>
          <a:p>
            <a:fld id="{904AB566-148E-454A-B2B1-82BF4FD036D1}" type="slidenum">
              <a:rPr lang="nl-NL" smtClean="0"/>
              <a:t>11</a:t>
            </a:fld>
            <a:endParaRPr lang="nl-NL"/>
          </a:p>
        </p:txBody>
      </p:sp>
    </p:spTree>
    <p:extLst>
      <p:ext uri="{BB962C8B-B14F-4D97-AF65-F5344CB8AC3E}">
        <p14:creationId xmlns:p14="http://schemas.microsoft.com/office/powerpoint/2010/main" val="3308884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2317C9BB-ABD1-47F1-A5FD-8E6B374533FF}" type="datetimeFigureOut">
              <a:rPr lang="nl-NL" smtClean="0"/>
              <a:t>12-2-2018</a:t>
            </a:fld>
            <a:endParaRPr lang="nl-NL"/>
          </a:p>
        </p:txBody>
      </p:sp>
      <p:sp>
        <p:nvSpPr>
          <p:cNvPr id="5" name="Footer Placeholder 4"/>
          <p:cNvSpPr>
            <a:spLocks noGrp="1"/>
          </p:cNvSpPr>
          <p:nvPr>
            <p:ph type="ftr" sz="quarter" idx="11"/>
          </p:nvPr>
        </p:nvSpPr>
        <p:spPr/>
        <p:txBody>
          <a:bodyPr/>
          <a:lstStyle/>
          <a:p>
            <a:endParaRPr lang="nl-NL"/>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B7F44C5D-3FAC-4FD8-ADE2-43266F249D23}"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2317C9BB-ABD1-47F1-A5FD-8E6B374533FF}" type="datetimeFigureOut">
              <a:rPr lang="nl-NL" smtClean="0"/>
              <a:t>12-2-2018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NL" smtClean="0"/>
              <a:t>Klik om de stijl te bewerken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2317C9BB-ABD1-47F1-A5FD-8E6B374533FF}" type="datetimeFigureOut">
              <a:rPr lang="nl-NL" smtClean="0"/>
              <a:t>12-2-2018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2317C9BB-ABD1-47F1-A5FD-8E6B374533FF}" type="datetimeFigureOut">
              <a:rPr lang="nl-NL" smtClean="0"/>
              <a:t>12-2-2018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7" name="Date Placeholder 6"/>
          <p:cNvSpPr>
            <a:spLocks noGrp="1"/>
          </p:cNvSpPr>
          <p:nvPr>
            <p:ph type="dt" sz="half" idx="10"/>
          </p:nvPr>
        </p:nvSpPr>
        <p:spPr/>
        <p:txBody>
          <a:bodyPr/>
          <a:lstStyle/>
          <a:p>
            <a:fld id="{2317C9BB-ABD1-47F1-A5FD-8E6B374533FF}" type="datetimeFigureOut">
              <a:rPr lang="nl-NL" smtClean="0"/>
              <a:t>12-2-2018</a:t>
            </a:fld>
            <a:endParaRPr lang="nl-NL"/>
          </a:p>
        </p:txBody>
      </p:sp>
      <p:sp>
        <p:nvSpPr>
          <p:cNvPr id="8" name="Slide Number Placeholder 7"/>
          <p:cNvSpPr>
            <a:spLocks noGrp="1"/>
          </p:cNvSpPr>
          <p:nvPr>
            <p:ph type="sldNum" sz="quarter" idx="11"/>
          </p:nvPr>
        </p:nvSpPr>
        <p:spPr/>
        <p:txBody>
          <a:bodyPr/>
          <a:lstStyle/>
          <a:p>
            <a:fld id="{B7F44C5D-3FAC-4FD8-ADE2-43266F249D23}" type="slidenum">
              <a:rPr lang="nl-NL" smtClean="0"/>
              <a:t>‹nr.›</a:t>
            </a:fld>
            <a:endParaRPr lang="nl-NL"/>
          </a:p>
        </p:txBody>
      </p:sp>
      <p:sp>
        <p:nvSpPr>
          <p:cNvPr id="9" name="Footer Placeholder 8"/>
          <p:cNvSpPr>
            <a:spLocks noGrp="1"/>
          </p:cNvSpPr>
          <p:nvPr>
            <p:ph type="ftr" sz="quarter" idx="12"/>
          </p:nvPr>
        </p:nvSpPr>
        <p:spPr/>
        <p:txBody>
          <a:bodyPr/>
          <a:lstStyle/>
          <a:p>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2317C9BB-ABD1-47F1-A5FD-8E6B374533FF}" type="datetimeFigureOut">
              <a:rPr lang="nl-NL" smtClean="0"/>
              <a:t>12-2-2018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nl-NL" smtClean="0"/>
              <a:t>Klik om de modelstijlen te bewerken</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2317C9BB-ABD1-47F1-A5FD-8E6B374533FF}" type="datetimeFigureOut">
              <a:rPr lang="nl-NL" smtClean="0"/>
              <a:t>12-2-2018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Date Placeholder 2"/>
          <p:cNvSpPr>
            <a:spLocks noGrp="1"/>
          </p:cNvSpPr>
          <p:nvPr>
            <p:ph type="dt" sz="half" idx="10"/>
          </p:nvPr>
        </p:nvSpPr>
        <p:spPr/>
        <p:txBody>
          <a:bodyPr/>
          <a:lstStyle/>
          <a:p>
            <a:fld id="{2317C9BB-ABD1-47F1-A5FD-8E6B374533FF}" type="datetimeFigureOut">
              <a:rPr lang="nl-NL" smtClean="0"/>
              <a:t>12-2-2018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17C9BB-ABD1-47F1-A5FD-8E6B374533FF}" type="datetimeFigureOut">
              <a:rPr lang="nl-NL" smtClean="0"/>
              <a:t>12-2-2018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2317C9BB-ABD1-47F1-A5FD-8E6B374533FF}" type="datetimeFigureOut">
              <a:rPr lang="nl-NL" smtClean="0"/>
              <a:t>12-2-2018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B7F44C5D-3FAC-4FD8-ADE2-43266F249D23}" type="slidenum">
              <a:rPr lang="nl-NL" smtClean="0"/>
              <a:t>‹nr.›</a:t>
            </a:fld>
            <a:endParaRPr lang="nl-NL"/>
          </a:p>
        </p:txBody>
      </p:sp>
      <p:sp>
        <p:nvSpPr>
          <p:cNvPr id="8" name="Title 7"/>
          <p:cNvSpPr>
            <a:spLocks noGrp="1"/>
          </p:cNvSpPr>
          <p:nvPr>
            <p:ph type="title"/>
          </p:nvPr>
        </p:nvSpPr>
        <p:spPr/>
        <p:txBody>
          <a:bodyPr/>
          <a:lstStyle/>
          <a:p>
            <a:r>
              <a:rPr lang="nl-NL" smtClean="0"/>
              <a:t>Klik om de stijl te bewerken</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2317C9BB-ABD1-47F1-A5FD-8E6B374533FF}" type="datetimeFigureOut">
              <a:rPr lang="nl-NL" smtClean="0"/>
              <a:t>12-2-2018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B7F44C5D-3FAC-4FD8-ADE2-43266F249D23}" type="slidenum">
              <a:rPr lang="nl-NL" smtClean="0"/>
              <a:t>‹nr.›</a:t>
            </a:fld>
            <a:endParaRPr lang="nl-NL"/>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nl-NL" smtClean="0"/>
              <a:t>Klik om de stijl te bewerken</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2317C9BB-ABD1-47F1-A5FD-8E6B374533FF}" type="datetimeFigureOut">
              <a:rPr lang="nl-NL" smtClean="0"/>
              <a:t>12-2-2018</a:t>
            </a:fld>
            <a:endParaRPr lang="nl-NL"/>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nl-NL"/>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B7F44C5D-3FAC-4FD8-ADE2-43266F249D23}" type="slidenum">
              <a:rPr lang="nl-NL" smtClean="0"/>
              <a:t>‹nr.›</a:t>
            </a:fld>
            <a:endParaRPr lang="nl-NL"/>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91039" y="188640"/>
            <a:ext cx="8147248" cy="504056"/>
          </a:xfrm>
        </p:spPr>
        <p:txBody>
          <a:bodyPr>
            <a:normAutofit fontScale="90000"/>
          </a:bodyPr>
          <a:lstStyle/>
          <a:p>
            <a:pPr algn="ctr"/>
            <a:r>
              <a:rPr lang="nl-NL" sz="8800" spc="-80" dirty="0" smtClean="0">
                <a:solidFill>
                  <a:srgbClr val="000000"/>
                </a:solidFill>
              </a:rPr>
              <a:t/>
            </a:r>
            <a:br>
              <a:rPr lang="nl-NL" sz="8800" spc="-80" dirty="0" smtClean="0">
                <a:solidFill>
                  <a:srgbClr val="000000"/>
                </a:solidFill>
              </a:rPr>
            </a:br>
            <a:endParaRPr lang="nl-NL" sz="3900" b="1" dirty="0">
              <a:solidFill>
                <a:srgbClr val="C00000"/>
              </a:solidFill>
              <a:latin typeface="Franklin Gothic Demi" panose="020B0703020102020204" pitchFamily="34" charset="0"/>
            </a:endParaRPr>
          </a:p>
        </p:txBody>
      </p:sp>
      <p:sp>
        <p:nvSpPr>
          <p:cNvPr id="4" name="Tijdelijke aanduiding voor inhoud 3"/>
          <p:cNvSpPr>
            <a:spLocks noGrp="1"/>
          </p:cNvSpPr>
          <p:nvPr>
            <p:ph idx="1"/>
          </p:nvPr>
        </p:nvSpPr>
        <p:spPr>
          <a:xfrm>
            <a:off x="179512" y="188640"/>
            <a:ext cx="7128792" cy="6336704"/>
          </a:xfrm>
        </p:spPr>
        <p:txBody>
          <a:bodyPr/>
          <a:lstStyle/>
          <a:p>
            <a:endParaRPr lang="nl-NL" sz="8000" b="0" dirty="0" smtClean="0"/>
          </a:p>
          <a:p>
            <a:r>
              <a:rPr lang="nl-NL" sz="8000" b="0" dirty="0" smtClean="0"/>
              <a:t>RÜYA</a:t>
            </a:r>
          </a:p>
          <a:p>
            <a:endParaRPr lang="nl-NL" dirty="0"/>
          </a:p>
          <a:p>
            <a:endParaRPr lang="nl-NL" dirty="0" smtClean="0"/>
          </a:p>
          <a:p>
            <a:r>
              <a:rPr lang="nl-NL" dirty="0" smtClean="0"/>
              <a:t>Bijeenkomst 1</a:t>
            </a:r>
            <a:r>
              <a:rPr lang="nl-NL" dirty="0"/>
              <a:t/>
            </a:r>
            <a:br>
              <a:rPr lang="nl-NL" dirty="0"/>
            </a:br>
            <a:r>
              <a:rPr lang="nl-NL" sz="1800" dirty="0">
                <a:solidFill>
                  <a:schemeClr val="tx1">
                    <a:lumMod val="95000"/>
                    <a:lumOff val="5000"/>
                  </a:schemeClr>
                </a:solidFill>
              </a:rPr>
              <a:t>Meiden</a:t>
            </a:r>
          </a:p>
        </p:txBody>
      </p:sp>
    </p:spTree>
    <p:extLst>
      <p:ext uri="{BB962C8B-B14F-4D97-AF65-F5344CB8AC3E}">
        <p14:creationId xmlns:p14="http://schemas.microsoft.com/office/powerpoint/2010/main" val="1363294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515" y="332656"/>
            <a:ext cx="8964488" cy="1152128"/>
          </a:xfrm>
        </p:spPr>
        <p:txBody>
          <a:bodyPr>
            <a:normAutofit fontScale="90000"/>
          </a:bodyPr>
          <a:lstStyle/>
          <a:p>
            <a:pPr lvl="0"/>
            <a:r>
              <a:rPr lang="nl-NL" cap="none" spc="0" dirty="0" smtClean="0"/>
              <a:t>  </a:t>
            </a:r>
            <a:r>
              <a:rPr lang="nl-NL" sz="4000" spc="0" dirty="0" smtClean="0"/>
              <a:t>Samenvatting </a:t>
            </a:r>
            <a:r>
              <a:rPr lang="nl-NL" b="1" cap="none" spc="0" dirty="0">
                <a:solidFill>
                  <a:srgbClr val="000000"/>
                </a:solidFill>
              </a:rPr>
              <a:t/>
            </a:r>
            <a:br>
              <a:rPr lang="nl-NL" b="1" cap="none" spc="0" dirty="0">
                <a:solidFill>
                  <a:srgbClr val="000000"/>
                </a:solidFill>
              </a:rPr>
            </a:br>
            <a:endParaRPr lang="nl-N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00" y="116632"/>
            <a:ext cx="2560637"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jdelijke aanduiding voor inhoud 2"/>
          <p:cNvSpPr>
            <a:spLocks noGrp="1"/>
          </p:cNvSpPr>
          <p:nvPr>
            <p:ph idx="1"/>
          </p:nvPr>
        </p:nvSpPr>
        <p:spPr>
          <a:xfrm>
            <a:off x="323528" y="1484784"/>
            <a:ext cx="8280920" cy="5040560"/>
          </a:xfrm>
        </p:spPr>
        <p:txBody>
          <a:bodyPr>
            <a:normAutofit/>
          </a:bodyPr>
          <a:lstStyle/>
          <a:p>
            <a:r>
              <a:rPr lang="nl-NL" sz="2500" dirty="0">
                <a:latin typeface="Calibri" panose="020F0502020204030204" pitchFamily="34" charset="0"/>
              </a:rPr>
              <a:t>Je hebt een levensgids voor jezelf </a:t>
            </a:r>
            <a:r>
              <a:rPr lang="nl-NL" sz="2500" dirty="0" smtClean="0">
                <a:latin typeface="Calibri" panose="020F0502020204030204" pitchFamily="34" charset="0"/>
              </a:rPr>
              <a:t>gemaakt.</a:t>
            </a:r>
          </a:p>
          <a:p>
            <a:r>
              <a:rPr lang="nl-NL" sz="2500" dirty="0" smtClean="0">
                <a:latin typeface="Calibri" panose="020F0502020204030204" pitchFamily="34" charset="0"/>
              </a:rPr>
              <a:t>Benoem de eventuele dilemma’s die er kunnen zijn bij het kiezen van je:</a:t>
            </a:r>
            <a:r>
              <a:rPr lang="nl-NL" sz="2500" dirty="0" smtClean="0">
                <a:latin typeface="Calibri" panose="020F0502020204030204" pitchFamily="34" charset="0"/>
                <a:ea typeface="Calibri"/>
                <a:cs typeface="Times New Roman"/>
              </a:rPr>
              <a:t> </a:t>
            </a:r>
          </a:p>
          <a:p>
            <a:r>
              <a:rPr lang="nl-NL" sz="2500" dirty="0" smtClean="0">
                <a:latin typeface="Calibri" panose="020F0502020204030204" pitchFamily="34" charset="0"/>
                <a:ea typeface="Calibri"/>
                <a:cs typeface="Times New Roman"/>
              </a:rPr>
              <a:t>Studie</a:t>
            </a:r>
            <a:endParaRPr lang="nl-NL" sz="2500" dirty="0">
              <a:latin typeface="Calibri" panose="020F0502020204030204" pitchFamily="34" charset="0"/>
              <a:ea typeface="Calibri"/>
              <a:cs typeface="Times New Roman"/>
            </a:endParaRPr>
          </a:p>
          <a:p>
            <a:r>
              <a:rPr lang="nl-NL" sz="2500" dirty="0" smtClean="0">
                <a:latin typeface="Calibri" panose="020F0502020204030204" pitchFamily="34" charset="0"/>
                <a:ea typeface="Calibri"/>
                <a:cs typeface="Times New Roman"/>
              </a:rPr>
              <a:t>Vrienden</a:t>
            </a:r>
            <a:endParaRPr lang="nl-NL" sz="2500" dirty="0">
              <a:latin typeface="Calibri" panose="020F0502020204030204" pitchFamily="34" charset="0"/>
              <a:ea typeface="Calibri"/>
              <a:cs typeface="Times New Roman"/>
            </a:endParaRPr>
          </a:p>
          <a:p>
            <a:r>
              <a:rPr lang="nl-NL" sz="2500" dirty="0" smtClean="0">
                <a:latin typeface="Calibri" panose="020F0502020204030204" pitchFamily="34" charset="0"/>
                <a:ea typeface="Calibri"/>
                <a:cs typeface="Times New Roman"/>
              </a:rPr>
              <a:t>Werk</a:t>
            </a:r>
            <a:endParaRPr lang="nl-NL" sz="2500" dirty="0">
              <a:latin typeface="Calibri" panose="020F0502020204030204" pitchFamily="34" charset="0"/>
              <a:ea typeface="Calibri"/>
              <a:cs typeface="Times New Roman"/>
            </a:endParaRPr>
          </a:p>
          <a:p>
            <a:r>
              <a:rPr lang="nl-NL" sz="2500" dirty="0" smtClean="0">
                <a:latin typeface="Calibri" panose="020F0502020204030204" pitchFamily="34" charset="0"/>
                <a:ea typeface="Calibri"/>
                <a:cs typeface="Times New Roman"/>
              </a:rPr>
              <a:t>Partner</a:t>
            </a:r>
          </a:p>
          <a:p>
            <a:r>
              <a:rPr lang="nl-NL" sz="2500" dirty="0" smtClean="0">
                <a:latin typeface="Calibri" panose="020F0502020204030204" pitchFamily="34" charset="0"/>
                <a:ea typeface="Calibri"/>
                <a:cs typeface="Times New Roman"/>
              </a:rPr>
              <a:t>Gedachtegang van ouders</a:t>
            </a:r>
          </a:p>
          <a:p>
            <a:r>
              <a:rPr lang="nl-NL" sz="2500" dirty="0" smtClean="0">
                <a:latin typeface="Calibri" panose="020F0502020204030204" pitchFamily="34" charset="0"/>
                <a:ea typeface="Calibri"/>
                <a:cs typeface="Times New Roman"/>
              </a:rPr>
              <a:t>Sociale controle binnen de gemeenschap</a:t>
            </a:r>
          </a:p>
          <a:p>
            <a:endParaRPr lang="nl-NL" sz="2800" dirty="0" smtClean="0">
              <a:latin typeface="Calibri"/>
              <a:ea typeface="Calibri"/>
              <a:cs typeface="Times New Roman"/>
            </a:endParaRPr>
          </a:p>
          <a:p>
            <a:endParaRPr lang="nl-NL" sz="2800" dirty="0">
              <a:latin typeface="Calibri"/>
              <a:ea typeface="Calibri"/>
              <a:cs typeface="Times New Roman"/>
            </a:endParaRPr>
          </a:p>
          <a:p>
            <a:endParaRPr lang="nl-NL" sz="2800" dirty="0" smtClean="0">
              <a:latin typeface="Calibri"/>
              <a:ea typeface="Calibri"/>
              <a:cs typeface="Times New Roman"/>
            </a:endParaRPr>
          </a:p>
          <a:p>
            <a:endParaRPr lang="nl-NL" sz="2800" dirty="0">
              <a:latin typeface="Calibri"/>
              <a:ea typeface="Calibri"/>
              <a:cs typeface="Times New Roman"/>
            </a:endParaRPr>
          </a:p>
          <a:p>
            <a:endParaRPr lang="nl-NL" dirty="0"/>
          </a:p>
        </p:txBody>
      </p:sp>
    </p:spTree>
    <p:extLst>
      <p:ext uri="{BB962C8B-B14F-4D97-AF65-F5344CB8AC3E}">
        <p14:creationId xmlns:p14="http://schemas.microsoft.com/office/powerpoint/2010/main" val="30624773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8219256" cy="972026"/>
          </a:xfrm>
        </p:spPr>
        <p:txBody>
          <a:bodyPr/>
          <a:lstStyle/>
          <a:p>
            <a:r>
              <a:rPr lang="nl-NL" dirty="0" smtClean="0"/>
              <a:t>Afsluiting</a:t>
            </a:r>
            <a:endParaRPr lang="nl-NL" dirty="0"/>
          </a:p>
        </p:txBody>
      </p:sp>
      <p:sp>
        <p:nvSpPr>
          <p:cNvPr id="3" name="Tijdelijke aanduiding voor inhoud 2"/>
          <p:cNvSpPr>
            <a:spLocks noGrp="1"/>
          </p:cNvSpPr>
          <p:nvPr>
            <p:ph idx="1"/>
          </p:nvPr>
        </p:nvSpPr>
        <p:spPr>
          <a:xfrm>
            <a:off x="611560" y="1484784"/>
            <a:ext cx="7848872" cy="4680520"/>
          </a:xfrm>
        </p:spPr>
        <p:txBody>
          <a:bodyPr>
            <a:normAutofit/>
          </a:bodyPr>
          <a:lstStyle/>
          <a:p>
            <a:r>
              <a:rPr lang="nl-NL" sz="3200" dirty="0"/>
              <a:t>Hoe hebben jullie deze bijeenkomst ervaren?</a:t>
            </a:r>
          </a:p>
          <a:p>
            <a:r>
              <a:rPr lang="nl-NL" sz="3200" dirty="0" smtClean="0">
                <a:latin typeface="Calibri" panose="020F0502020204030204" pitchFamily="34" charset="0"/>
              </a:rPr>
              <a:t>Zou je voor ons een TIP en een TOP willen geven over deze bijeenkomst?</a:t>
            </a:r>
          </a:p>
          <a:p>
            <a:endParaRPr lang="nl-NL" sz="2800" dirty="0" smtClean="0">
              <a:latin typeface="Calibri" panose="020F0502020204030204" pitchFamily="34" charset="0"/>
            </a:endParaRPr>
          </a:p>
          <a:p>
            <a:endParaRPr lang="nl-NL" sz="2800" dirty="0" smtClean="0">
              <a:latin typeface="Calibri" panose="020F0502020204030204" pitchFamily="34" charset="0"/>
            </a:endParaRP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3968" y="4372077"/>
            <a:ext cx="1331218" cy="13312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0"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96136" y="3328891"/>
            <a:ext cx="1565859" cy="1043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344556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8291264" cy="1044034"/>
          </a:xfrm>
        </p:spPr>
        <p:txBody>
          <a:bodyPr/>
          <a:lstStyle/>
          <a:p>
            <a:r>
              <a:rPr lang="nl-NL" dirty="0" smtClean="0"/>
              <a:t>Tweede bijeenkomst</a:t>
            </a:r>
            <a:endParaRPr lang="nl-NL" dirty="0"/>
          </a:p>
        </p:txBody>
      </p:sp>
      <p:sp>
        <p:nvSpPr>
          <p:cNvPr id="3" name="Tijdelijke aanduiding voor inhoud 2"/>
          <p:cNvSpPr>
            <a:spLocks noGrp="1"/>
          </p:cNvSpPr>
          <p:nvPr>
            <p:ph idx="1"/>
          </p:nvPr>
        </p:nvSpPr>
        <p:spPr>
          <a:xfrm>
            <a:off x="107504" y="1412776"/>
            <a:ext cx="8568952" cy="3888432"/>
          </a:xfrm>
        </p:spPr>
        <p:txBody>
          <a:bodyPr>
            <a:normAutofit/>
          </a:bodyPr>
          <a:lstStyle/>
          <a:p>
            <a:pPr>
              <a:spcBef>
                <a:spcPts val="0"/>
              </a:spcBef>
              <a:spcAft>
                <a:spcPts val="0"/>
              </a:spcAft>
              <a:defRPr/>
            </a:pPr>
            <a:endParaRPr lang="nl-NL" sz="3200" dirty="0" smtClean="0"/>
          </a:p>
          <a:p>
            <a:pPr>
              <a:spcBef>
                <a:spcPts val="0"/>
              </a:spcBef>
              <a:spcAft>
                <a:spcPts val="0"/>
              </a:spcAft>
              <a:defRPr/>
            </a:pPr>
            <a:r>
              <a:rPr lang="nl-NL" sz="3000" dirty="0" smtClean="0"/>
              <a:t>De volgende bijeenkomst gaat over de communicatie en de verschillende zienswijzen tussen ouders en dochters.</a:t>
            </a:r>
          </a:p>
          <a:p>
            <a:pPr>
              <a:spcBef>
                <a:spcPts val="0"/>
              </a:spcBef>
              <a:spcAft>
                <a:spcPts val="0"/>
              </a:spcAft>
              <a:defRPr/>
            </a:pPr>
            <a:endParaRPr lang="nl-NL" sz="3200" dirty="0">
              <a:solidFill>
                <a:srgbClr val="C0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3573016"/>
            <a:ext cx="2880320" cy="25886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25488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7200" y="228600"/>
            <a:ext cx="7772400" cy="5792688"/>
          </a:xfrm>
        </p:spPr>
        <p:txBody>
          <a:bodyPr/>
          <a:lstStyle/>
          <a:p>
            <a:r>
              <a:rPr lang="nl-NL" dirty="0"/>
              <a:t/>
            </a:r>
            <a:br>
              <a:rPr lang="nl-NL" dirty="0"/>
            </a:br>
            <a:endParaRPr lang="nl-NL" dirty="0"/>
          </a:p>
        </p:txBody>
      </p:sp>
      <p:sp>
        <p:nvSpPr>
          <p:cNvPr id="3" name="Ondertitel 2"/>
          <p:cNvSpPr>
            <a:spLocks noGrp="1"/>
          </p:cNvSpPr>
          <p:nvPr>
            <p:ph type="subTitle" idx="1"/>
          </p:nvPr>
        </p:nvSpPr>
        <p:spPr>
          <a:xfrm>
            <a:off x="251520" y="3187824"/>
            <a:ext cx="6858000" cy="914400"/>
          </a:xfrm>
        </p:spPr>
        <p:txBody>
          <a:bodyPr/>
          <a:lstStyle/>
          <a:p>
            <a:r>
              <a:rPr lang="nl-NL" sz="2800" dirty="0" smtClean="0"/>
              <a:t>Bijeenkomst 1</a:t>
            </a:r>
            <a:r>
              <a:rPr lang="nl-NL" dirty="0" smtClean="0"/>
              <a:t/>
            </a:r>
            <a:br>
              <a:rPr lang="nl-NL" dirty="0" smtClean="0"/>
            </a:br>
            <a:r>
              <a:rPr lang="nl-NL" sz="2400" dirty="0" smtClean="0">
                <a:solidFill>
                  <a:schemeClr val="tx1">
                    <a:lumMod val="95000"/>
                    <a:lumOff val="5000"/>
                  </a:schemeClr>
                </a:solidFill>
              </a:rPr>
              <a:t>Meiden</a:t>
            </a:r>
            <a:endParaRPr lang="nl-NL" sz="2400" dirty="0">
              <a:solidFill>
                <a:schemeClr val="tx1">
                  <a:lumMod val="95000"/>
                  <a:lumOff val="5000"/>
                </a:schemeClr>
              </a:solidFill>
            </a:endParaRPr>
          </a:p>
        </p:txBody>
      </p:sp>
      <p:pic>
        <p:nvPicPr>
          <p:cNvPr id="2050" name="Picture 2" descr="Gerelateerde afbeeld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3968" y="1484784"/>
            <a:ext cx="4105090" cy="4320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19678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8147248" cy="1371600"/>
          </a:xfrm>
        </p:spPr>
        <p:txBody>
          <a:bodyPr>
            <a:normAutofit fontScale="90000"/>
          </a:bodyPr>
          <a:lstStyle/>
          <a:p>
            <a:r>
              <a:rPr lang="nl-NL" dirty="0" smtClean="0"/>
              <a:t/>
            </a:r>
            <a:br>
              <a:rPr lang="nl-NL" dirty="0" smtClean="0"/>
            </a:br>
            <a:r>
              <a:rPr lang="nl-NL" dirty="0" smtClean="0"/>
              <a:t>Programma </a:t>
            </a:r>
            <a:r>
              <a:rPr lang="nl-NL" dirty="0"/>
              <a:t>overzicht </a:t>
            </a:r>
            <a:br>
              <a:rPr lang="nl-NL" dirty="0"/>
            </a:br>
            <a:endParaRPr lang="nl-NL" dirty="0"/>
          </a:p>
        </p:txBody>
      </p:sp>
      <p:graphicFrame>
        <p:nvGraphicFramePr>
          <p:cNvPr id="7" name="Tijdelijke aanduiding voor inhoud 6"/>
          <p:cNvGraphicFramePr>
            <a:graphicFrameLocks noGrp="1"/>
          </p:cNvGraphicFramePr>
          <p:nvPr>
            <p:ph idx="1"/>
            <p:extLst>
              <p:ext uri="{D42A27DB-BD31-4B8C-83A1-F6EECF244321}">
                <p14:modId xmlns:p14="http://schemas.microsoft.com/office/powerpoint/2010/main" val="3199951717"/>
              </p:ext>
            </p:extLst>
          </p:nvPr>
        </p:nvGraphicFramePr>
        <p:xfrm>
          <a:off x="467544" y="1412776"/>
          <a:ext cx="7620000" cy="4292600"/>
        </p:xfrm>
        <a:graphic>
          <a:graphicData uri="http://schemas.openxmlformats.org/drawingml/2006/table">
            <a:tbl>
              <a:tblPr firstRow="1" bandRow="1">
                <a:tableStyleId>{22838BEF-8BB2-4498-84A7-C5851F593DF1}</a:tableStyleId>
              </a:tblPr>
              <a:tblGrid>
                <a:gridCol w="7620000"/>
              </a:tblGrid>
              <a:tr h="370840">
                <a:tc>
                  <a:txBody>
                    <a:bodyPr/>
                    <a:lstStyle/>
                    <a:p>
                      <a:pPr marL="0" marR="0" lvl="0" indent="0" algn="l" defTabSz="914400" rtl="0" eaLnBrk="1" fontAlgn="t" latinLnBrk="0" hangingPunct="1">
                        <a:lnSpc>
                          <a:spcPct val="107000"/>
                        </a:lnSpc>
                        <a:spcBef>
                          <a:spcPts val="0"/>
                        </a:spcBef>
                        <a:spcAft>
                          <a:spcPts val="0"/>
                        </a:spcAft>
                        <a:buClrTx/>
                        <a:buSzTx/>
                        <a:buFont typeface="Arial" pitchFamily="34" charset="0"/>
                        <a:buNone/>
                        <a:tabLst/>
                        <a:defRPr/>
                      </a:pPr>
                      <a:r>
                        <a:rPr kumimoji="0" lang="nl-NL" sz="2800" u="none" strike="noStrike" kern="1200" cap="none" spc="0" normalizeH="0" baseline="0" noProof="0" dirty="0" smtClean="0">
                          <a:ln>
                            <a:noFill/>
                          </a:ln>
                          <a:effectLst/>
                          <a:uLnTx/>
                          <a:uFillTx/>
                        </a:rPr>
                        <a:t>1. Welkom en introductie</a:t>
                      </a:r>
                      <a:endParaRPr kumimoji="0" lang="nl-NL" sz="2800" b="1" i="0" u="none" strike="noStrike" kern="1200" cap="none" spc="0" normalizeH="0" baseline="0" noProof="0" dirty="0" smtClean="0">
                        <a:ln>
                          <a:noFill/>
                        </a:ln>
                        <a:solidFill>
                          <a:srgbClr val="000000"/>
                        </a:solidFill>
                        <a:effectLst/>
                        <a:uLnTx/>
                        <a:uFillTx/>
                        <a:latin typeface="+mn-lt"/>
                        <a:ea typeface="+mn-ea"/>
                        <a:cs typeface="+mn-cs"/>
                      </a:endParaRPr>
                    </a:p>
                  </a:txBody>
                  <a:tcPr/>
                </a:tc>
              </a:tr>
              <a:tr h="370840">
                <a:tc>
                  <a:txBody>
                    <a:bodyPr/>
                    <a:lstStyle/>
                    <a:p>
                      <a:pPr marL="0" marR="0" lvl="0" indent="0" algn="l" defTabSz="914400" rtl="0" eaLnBrk="1" fontAlgn="t" latinLnBrk="0" hangingPunct="1">
                        <a:lnSpc>
                          <a:spcPct val="107000"/>
                        </a:lnSpc>
                        <a:spcBef>
                          <a:spcPts val="0"/>
                        </a:spcBef>
                        <a:spcAft>
                          <a:spcPts val="0"/>
                        </a:spcAft>
                        <a:buClrTx/>
                        <a:buSzTx/>
                        <a:buFont typeface="Arial" pitchFamily="34" charset="0"/>
                        <a:buNone/>
                        <a:tabLst/>
                        <a:defRPr/>
                      </a:pPr>
                      <a:r>
                        <a:rPr kumimoji="0" lang="nl-NL" sz="2800" b="1" u="none" strike="noStrike" kern="1200" cap="none" spc="0" normalizeH="0" baseline="0" noProof="0" dirty="0" smtClean="0">
                          <a:ln>
                            <a:noFill/>
                          </a:ln>
                          <a:effectLst/>
                          <a:uLnTx/>
                          <a:uFillTx/>
                        </a:rPr>
                        <a:t>2. Kennismaking </a:t>
                      </a:r>
                      <a:endParaRPr kumimoji="0" lang="nl-NL" sz="2800" b="1" i="0" u="none" strike="noStrike" kern="1200" cap="none" spc="0" normalizeH="0" baseline="0" noProof="0" dirty="0" smtClean="0">
                        <a:ln>
                          <a:noFill/>
                        </a:ln>
                        <a:solidFill>
                          <a:srgbClr val="000000"/>
                        </a:solidFill>
                        <a:effectLst/>
                        <a:uLnTx/>
                        <a:uFillTx/>
                        <a:latin typeface="+mn-lt"/>
                        <a:ea typeface="+mn-ea"/>
                        <a:cs typeface="+mn-cs"/>
                      </a:endParaRPr>
                    </a:p>
                  </a:txBody>
                  <a:tcPr/>
                </a:tc>
              </a:tr>
              <a:tr h="370840">
                <a:tc>
                  <a:txBody>
                    <a:bodyPr/>
                    <a:lstStyle/>
                    <a:p>
                      <a:pPr marL="0" marR="0" lvl="0" indent="0" algn="l" defTabSz="914400" rtl="0" eaLnBrk="1" fontAlgn="t" latinLnBrk="0" hangingPunct="1">
                        <a:lnSpc>
                          <a:spcPct val="107000"/>
                        </a:lnSpc>
                        <a:spcBef>
                          <a:spcPts val="0"/>
                        </a:spcBef>
                        <a:spcAft>
                          <a:spcPts val="0"/>
                        </a:spcAft>
                        <a:buClrTx/>
                        <a:buSzTx/>
                        <a:buFont typeface="Arial" pitchFamily="34" charset="0"/>
                        <a:buNone/>
                        <a:tabLst/>
                        <a:defRPr/>
                      </a:pPr>
                      <a:r>
                        <a:rPr kumimoji="0" lang="nl-NL" sz="2800" b="1" u="none" strike="noStrike" kern="1200" cap="none" spc="0" normalizeH="0" baseline="0" noProof="0" dirty="0" smtClean="0">
                          <a:ln>
                            <a:noFill/>
                          </a:ln>
                          <a:effectLst/>
                          <a:uLnTx/>
                          <a:uFillTx/>
                        </a:rPr>
                        <a:t>3. Casus </a:t>
                      </a:r>
                      <a:r>
                        <a:rPr kumimoji="0" lang="nl-NL" sz="2800" b="1" u="none" strike="noStrike" kern="1200" cap="none" spc="0" normalizeH="0" baseline="0" noProof="0" dirty="0" err="1" smtClean="0">
                          <a:ln>
                            <a:noFill/>
                          </a:ln>
                          <a:effectLst/>
                          <a:uLnTx/>
                          <a:uFillTx/>
                        </a:rPr>
                        <a:t>Ayşe</a:t>
                      </a:r>
                      <a:endParaRPr kumimoji="0" lang="nl-NL" sz="2800" b="1" i="0" u="none" strike="noStrike" kern="1200" cap="none" spc="0" normalizeH="0" baseline="0" noProof="0" dirty="0" smtClean="0">
                        <a:ln>
                          <a:noFill/>
                        </a:ln>
                        <a:solidFill>
                          <a:srgbClr val="000000"/>
                        </a:solidFill>
                        <a:effectLst/>
                        <a:uLnTx/>
                        <a:uFillTx/>
                        <a:latin typeface="+mn-lt"/>
                        <a:ea typeface="+mn-ea"/>
                        <a:cs typeface="+mn-cs"/>
                      </a:endParaRPr>
                    </a:p>
                  </a:txBody>
                  <a:tcPr/>
                </a:tc>
              </a:tr>
              <a:tr h="370840">
                <a:tc>
                  <a:txBody>
                    <a:bodyPr/>
                    <a:lstStyle/>
                    <a:p>
                      <a:pPr marL="0" marR="0" lvl="0" indent="0" algn="l" defTabSz="914400" rtl="0" eaLnBrk="1" fontAlgn="t" latinLnBrk="0" hangingPunct="1">
                        <a:lnSpc>
                          <a:spcPct val="107000"/>
                        </a:lnSpc>
                        <a:spcBef>
                          <a:spcPts val="0"/>
                        </a:spcBef>
                        <a:spcAft>
                          <a:spcPts val="0"/>
                        </a:spcAft>
                        <a:buClrTx/>
                        <a:buSzTx/>
                        <a:buFont typeface="Arial" pitchFamily="34" charset="0"/>
                        <a:buNone/>
                        <a:tabLst/>
                        <a:defRPr/>
                      </a:pPr>
                      <a:r>
                        <a:rPr kumimoji="0" lang="nl-NL" sz="2800" b="1" u="none" strike="noStrike" kern="1200" cap="none" spc="0" normalizeH="0" baseline="0" noProof="0" dirty="0" smtClean="0">
                          <a:ln>
                            <a:noFill/>
                          </a:ln>
                          <a:effectLst/>
                          <a:uLnTx/>
                          <a:uFillTx/>
                        </a:rPr>
                        <a:t>Pauze</a:t>
                      </a:r>
                      <a:endParaRPr kumimoji="0" lang="nl-NL" sz="2800" b="1" i="0" u="none" strike="noStrike" kern="1200" cap="none" spc="0" normalizeH="0" baseline="0" noProof="0" dirty="0" smtClean="0">
                        <a:ln>
                          <a:noFill/>
                        </a:ln>
                        <a:solidFill>
                          <a:srgbClr val="000000"/>
                        </a:solidFill>
                        <a:effectLst/>
                        <a:uLnTx/>
                        <a:uFillTx/>
                        <a:latin typeface="+mn-lt"/>
                        <a:ea typeface="+mn-ea"/>
                        <a:cs typeface="+mn-cs"/>
                      </a:endParaRPr>
                    </a:p>
                  </a:txBody>
                  <a:tcPr/>
                </a:tc>
              </a:tr>
              <a:tr h="370840">
                <a:tc>
                  <a:txBody>
                    <a:bodyPr/>
                    <a:lstStyle/>
                    <a:p>
                      <a:pPr marL="0" marR="0" lvl="0" indent="0" algn="l" defTabSz="914400" rtl="0" eaLnBrk="1" fontAlgn="t" latinLnBrk="0" hangingPunct="1">
                        <a:lnSpc>
                          <a:spcPct val="107000"/>
                        </a:lnSpc>
                        <a:spcBef>
                          <a:spcPts val="0"/>
                        </a:spcBef>
                        <a:spcAft>
                          <a:spcPts val="0"/>
                        </a:spcAft>
                        <a:buClrTx/>
                        <a:buSzTx/>
                        <a:buFont typeface="Arial" pitchFamily="34" charset="0"/>
                        <a:buNone/>
                        <a:tabLst/>
                        <a:defRPr/>
                      </a:pPr>
                      <a:r>
                        <a:rPr kumimoji="0" lang="nl-NL" sz="2800" b="1" u="none" strike="noStrike" kern="1200" cap="none" spc="0" normalizeH="0" baseline="0" noProof="0" dirty="0" smtClean="0">
                          <a:ln>
                            <a:noFill/>
                          </a:ln>
                          <a:effectLst/>
                          <a:uLnTx/>
                          <a:uFillTx/>
                        </a:rPr>
                        <a:t>4. Oefening</a:t>
                      </a:r>
                      <a:endParaRPr lang="nl-NL" sz="2000" dirty="0" smtClean="0"/>
                    </a:p>
                  </a:txBody>
                  <a:tcPr/>
                </a:tc>
              </a:tr>
              <a:tr h="370840">
                <a:tc>
                  <a:txBody>
                    <a:bodyPr/>
                    <a:lstStyle/>
                    <a:p>
                      <a:pPr marL="0" marR="0" lvl="0" indent="0" algn="l" defTabSz="914400" rtl="0" eaLnBrk="1" fontAlgn="t" latinLnBrk="0" hangingPunct="1">
                        <a:lnSpc>
                          <a:spcPct val="107000"/>
                        </a:lnSpc>
                        <a:spcBef>
                          <a:spcPts val="0"/>
                        </a:spcBef>
                        <a:spcAft>
                          <a:spcPts val="0"/>
                        </a:spcAft>
                        <a:buClrTx/>
                        <a:buSzTx/>
                        <a:buFont typeface="Arial" pitchFamily="34" charset="0"/>
                        <a:buNone/>
                        <a:tabLst/>
                        <a:defRPr/>
                      </a:pPr>
                      <a:r>
                        <a:rPr kumimoji="0" lang="nl-NL" sz="2800" b="1" u="none" strike="noStrike" kern="1200" cap="none" spc="0" normalizeH="0" baseline="0" noProof="0" dirty="0" smtClean="0">
                          <a:ln>
                            <a:noFill/>
                          </a:ln>
                          <a:effectLst/>
                          <a:uLnTx/>
                          <a:uFillTx/>
                        </a:rPr>
                        <a:t>5. Samenvatting en dilemma’s bespreken</a:t>
                      </a:r>
                      <a:endParaRPr kumimoji="0" lang="nl-NL" sz="2800" b="1" i="0" u="none" strike="noStrike" kern="1200" cap="none" spc="0" normalizeH="0" baseline="0" noProof="0" dirty="0" smtClean="0">
                        <a:ln>
                          <a:noFill/>
                        </a:ln>
                        <a:solidFill>
                          <a:srgbClr val="000000"/>
                        </a:solidFill>
                        <a:effectLst/>
                        <a:uLnTx/>
                        <a:uFillTx/>
                        <a:latin typeface="+mn-lt"/>
                        <a:ea typeface="+mn-ea"/>
                        <a:cs typeface="+mn-cs"/>
                      </a:endParaRPr>
                    </a:p>
                  </a:txBody>
                  <a:tcPr/>
                </a:tc>
              </a:tr>
              <a:tr h="370840">
                <a:tc>
                  <a:txBody>
                    <a:bodyPr/>
                    <a:lstStyle/>
                    <a:p>
                      <a:pPr marL="0" marR="0" lvl="0" indent="0" algn="l" defTabSz="914400" rtl="0" eaLnBrk="1" fontAlgn="t" latinLnBrk="0" hangingPunct="1">
                        <a:lnSpc>
                          <a:spcPct val="107000"/>
                        </a:lnSpc>
                        <a:spcBef>
                          <a:spcPts val="0"/>
                        </a:spcBef>
                        <a:spcAft>
                          <a:spcPts val="0"/>
                        </a:spcAft>
                        <a:buClrTx/>
                        <a:buSzTx/>
                        <a:buFont typeface="Arial" pitchFamily="34" charset="0"/>
                        <a:buNone/>
                        <a:tabLst/>
                        <a:defRPr/>
                      </a:pPr>
                      <a:r>
                        <a:rPr kumimoji="0" lang="nl-NL" sz="2800" b="1" u="none" strike="noStrike" kern="1200" cap="none" spc="0" normalizeH="0" baseline="0" noProof="0" dirty="0" smtClean="0">
                          <a:ln>
                            <a:noFill/>
                          </a:ln>
                          <a:effectLst/>
                          <a:uLnTx/>
                          <a:uFillTx/>
                        </a:rPr>
                        <a:t>6. Afsluiting en vooruitblik naar de tweede bijeenkomst </a:t>
                      </a:r>
                      <a:endParaRPr kumimoji="0" lang="nl-NL" sz="2800" b="1" i="0" u="none" strike="noStrike" kern="1200" cap="none" spc="0" normalizeH="0" baseline="0" noProof="0" dirty="0" smtClean="0">
                        <a:ln>
                          <a:noFill/>
                        </a:ln>
                        <a:solidFill>
                          <a:srgbClr val="000000"/>
                        </a:solidFill>
                        <a:effectLst/>
                        <a:uLnTx/>
                        <a:uFillTx/>
                        <a:latin typeface="+mn-lt"/>
                        <a:ea typeface="+mn-ea"/>
                        <a:cs typeface="+mn-cs"/>
                      </a:endParaRPr>
                    </a:p>
                  </a:txBody>
                  <a:tcPr/>
                </a:tc>
              </a:tr>
            </a:tbl>
          </a:graphicData>
        </a:graphic>
      </p:graphicFrame>
    </p:spTree>
    <p:extLst>
      <p:ext uri="{BB962C8B-B14F-4D97-AF65-F5344CB8AC3E}">
        <p14:creationId xmlns:p14="http://schemas.microsoft.com/office/powerpoint/2010/main" val="3144962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8435280" cy="1371600"/>
          </a:xfrm>
        </p:spPr>
        <p:txBody>
          <a:bodyPr/>
          <a:lstStyle/>
          <a:p>
            <a:r>
              <a:rPr lang="nl-NL" dirty="0" smtClean="0"/>
              <a:t>Kennismaken </a:t>
            </a:r>
            <a:endParaRPr lang="nl-NL" dirty="0"/>
          </a:p>
        </p:txBody>
      </p:sp>
      <p:pic>
        <p:nvPicPr>
          <p:cNvPr id="3074" name="Picture 2" descr="Afbeeldingsresultaat voor kennismak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2276872"/>
            <a:ext cx="3048000" cy="342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0044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15616" y="1628800"/>
            <a:ext cx="7272808" cy="1944216"/>
          </a:xfrm>
        </p:spPr>
        <p:txBody>
          <a:bodyPr>
            <a:normAutofit/>
          </a:bodyPr>
          <a:lstStyle/>
          <a:p>
            <a:r>
              <a:rPr lang="nl-NL" sz="6600" dirty="0"/>
              <a:t>Casus </a:t>
            </a:r>
            <a:r>
              <a:rPr lang="nl-NL" sz="6600" dirty="0" err="1" smtClean="0"/>
              <a:t>ayŞe</a:t>
            </a:r>
            <a:endParaRPr lang="nl-NL" sz="6600" dirty="0"/>
          </a:p>
        </p:txBody>
      </p:sp>
    </p:spTree>
    <p:extLst>
      <p:ext uri="{BB962C8B-B14F-4D97-AF65-F5344CB8AC3E}">
        <p14:creationId xmlns:p14="http://schemas.microsoft.com/office/powerpoint/2010/main" val="14363310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915816" y="2853780"/>
            <a:ext cx="4680520" cy="2088232"/>
          </a:xfrm>
        </p:spPr>
        <p:txBody>
          <a:bodyPr>
            <a:normAutofit/>
          </a:bodyPr>
          <a:lstStyle/>
          <a:p>
            <a:pPr algn="ctr"/>
            <a:r>
              <a:rPr lang="nl-NL" dirty="0" smtClean="0"/>
              <a:t>Pauze </a:t>
            </a:r>
            <a:br>
              <a:rPr lang="nl-NL" dirty="0" smtClean="0"/>
            </a:br>
            <a:r>
              <a:rPr lang="nl-NL" dirty="0" smtClean="0"/>
              <a:t>15 min</a:t>
            </a:r>
            <a:endParaRPr lang="nl-NL" dirty="0"/>
          </a:p>
        </p:txBody>
      </p:sp>
      <p:pic>
        <p:nvPicPr>
          <p:cNvPr id="5122" name="Picture 2" descr="Afbeeldingsresultaat voor smile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692696"/>
            <a:ext cx="3816424" cy="320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14780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Stellingen</a:t>
            </a:r>
            <a:endParaRPr lang="nl-NL" dirty="0"/>
          </a:p>
        </p:txBody>
      </p:sp>
      <p:sp>
        <p:nvSpPr>
          <p:cNvPr id="3" name="Tijdelijke aanduiding voor inhoud 2"/>
          <p:cNvSpPr>
            <a:spLocks noGrp="1"/>
          </p:cNvSpPr>
          <p:nvPr>
            <p:ph idx="1"/>
          </p:nvPr>
        </p:nvSpPr>
        <p:spPr/>
        <p:txBody>
          <a:bodyPr/>
          <a:lstStyle/>
          <a:p>
            <a:pPr marL="342900" indent="-342900">
              <a:buFontTx/>
              <a:buChar char="-"/>
            </a:pPr>
            <a:r>
              <a:rPr lang="nl-NL" b="0" i="1" dirty="0" smtClean="0"/>
              <a:t>Meiden willen rekening houden met de wensen van ouders maar willen ook eigen keuzes maken.</a:t>
            </a:r>
          </a:p>
          <a:p>
            <a:pPr marL="342900" indent="-342900">
              <a:buFontTx/>
              <a:buChar char="-"/>
            </a:pPr>
            <a:r>
              <a:rPr lang="nl-NL" b="0" i="1" dirty="0" smtClean="0"/>
              <a:t>Meiden willen niet stiekem doen maar als je alles eerlijk vertelt, wordt er altijd moeilijk gedaan.</a:t>
            </a:r>
          </a:p>
          <a:p>
            <a:pPr marL="342900" indent="-342900">
              <a:buFontTx/>
              <a:buChar char="-"/>
            </a:pPr>
            <a:r>
              <a:rPr lang="nl-NL" b="0" i="1" dirty="0" smtClean="0"/>
              <a:t>Als je iets stiekems doet dan voel je, je slecht. </a:t>
            </a:r>
          </a:p>
          <a:p>
            <a:pPr marL="342900" indent="-342900">
              <a:buFontTx/>
              <a:buChar char="-"/>
            </a:pPr>
            <a:r>
              <a:rPr lang="nl-NL" b="0" i="1" dirty="0" smtClean="0"/>
              <a:t>Als je nooit iets leuks doet dan voel je, je ook slecht. </a:t>
            </a:r>
            <a:endParaRPr lang="nl-NL" b="0" i="1" dirty="0"/>
          </a:p>
        </p:txBody>
      </p:sp>
    </p:spTree>
    <p:extLst>
      <p:ext uri="{BB962C8B-B14F-4D97-AF65-F5344CB8AC3E}">
        <p14:creationId xmlns:p14="http://schemas.microsoft.com/office/powerpoint/2010/main" val="2053421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2786" y="548680"/>
            <a:ext cx="3024336" cy="792088"/>
          </a:xfrm>
        </p:spPr>
        <p:txBody>
          <a:bodyPr>
            <a:normAutofit fontScale="90000"/>
          </a:bodyPr>
          <a:lstStyle/>
          <a:p>
            <a:r>
              <a:rPr lang="nl-NL" sz="4000" b="1" dirty="0" smtClean="0"/>
              <a:t>Oefening </a:t>
            </a:r>
            <a:r>
              <a:rPr lang="nl-NL" sz="2400" b="1" dirty="0" smtClean="0"/>
              <a:t/>
            </a:r>
            <a:br>
              <a:rPr lang="nl-NL" sz="2400" b="1" dirty="0" smtClean="0"/>
            </a:br>
            <a:endParaRPr lang="nl-NL" sz="2400" dirty="0"/>
          </a:p>
        </p:txBody>
      </p:sp>
      <p:sp>
        <p:nvSpPr>
          <p:cNvPr id="3" name="Tijdelijke aanduiding voor inhoud 2"/>
          <p:cNvSpPr>
            <a:spLocks noGrp="1"/>
          </p:cNvSpPr>
          <p:nvPr>
            <p:ph idx="1"/>
          </p:nvPr>
        </p:nvSpPr>
        <p:spPr>
          <a:xfrm>
            <a:off x="137343" y="1330660"/>
            <a:ext cx="7620000" cy="884312"/>
          </a:xfrm>
        </p:spPr>
        <p:txBody>
          <a:bodyPr>
            <a:normAutofit/>
          </a:bodyPr>
          <a:lstStyle/>
          <a:p>
            <a:pPr algn="ctr"/>
            <a:r>
              <a:rPr lang="nl-NL" sz="3200" dirty="0" smtClean="0"/>
              <a:t>Hoe zie jij jezelf over 10 jaar?</a:t>
            </a:r>
          </a:p>
          <a:p>
            <a:pPr algn="ctr"/>
            <a:endParaRPr lang="nl-NL" sz="3200" dirty="0"/>
          </a:p>
        </p:txBody>
      </p:sp>
      <p:sp>
        <p:nvSpPr>
          <p:cNvPr id="5" name="Rechthoek 4"/>
          <p:cNvSpPr/>
          <p:nvPr/>
        </p:nvSpPr>
        <p:spPr>
          <a:xfrm>
            <a:off x="117150" y="2348880"/>
            <a:ext cx="8652792" cy="5201424"/>
          </a:xfrm>
          <a:prstGeom prst="rect">
            <a:avLst/>
          </a:prstGeom>
        </p:spPr>
        <p:txBody>
          <a:bodyPr wrap="square">
            <a:spAutoFit/>
          </a:bodyPr>
          <a:lstStyle/>
          <a:p>
            <a:pPr marL="285750" indent="-285750">
              <a:buFont typeface="Arial" panose="020B0604020202020204" pitchFamily="34" charset="0"/>
              <a:buChar char="•"/>
            </a:pPr>
            <a:r>
              <a:rPr lang="nl-NL" sz="2400" b="1" dirty="0" smtClean="0">
                <a:latin typeface="Calibri" panose="020F0502020204030204" pitchFamily="34" charset="0"/>
              </a:rPr>
              <a:t>‘Ik- bloem’</a:t>
            </a:r>
            <a:r>
              <a:rPr lang="nl-NL" sz="2000" b="1" dirty="0" smtClean="0">
                <a:latin typeface="Calibri" panose="020F0502020204030204" pitchFamily="34" charset="0"/>
              </a:rPr>
              <a:t/>
            </a:r>
            <a:br>
              <a:rPr lang="nl-NL" sz="2000" b="1" dirty="0" smtClean="0">
                <a:latin typeface="Calibri" panose="020F0502020204030204" pitchFamily="34" charset="0"/>
              </a:rPr>
            </a:br>
            <a:endParaRPr lang="nl-NL" sz="2000" b="1" dirty="0" smtClean="0">
              <a:latin typeface="Calibri" panose="020F0502020204030204" pitchFamily="34" charset="0"/>
            </a:endParaRPr>
          </a:p>
          <a:p>
            <a:endParaRPr lang="nl-NL" sz="2400" b="1" dirty="0" smtClean="0">
              <a:latin typeface="Calibri" panose="020F0502020204030204" pitchFamily="34" charset="0"/>
            </a:endParaRPr>
          </a:p>
          <a:p>
            <a:r>
              <a:rPr lang="nl-NL" sz="2400" b="1" dirty="0" smtClean="0">
                <a:solidFill>
                  <a:srgbClr val="C00000"/>
                </a:solidFill>
                <a:latin typeface="Calibri" panose="020F0502020204030204" pitchFamily="34" charset="0"/>
              </a:rPr>
              <a:t>	</a:t>
            </a:r>
          </a:p>
          <a:p>
            <a:endParaRPr lang="nl-NL" sz="2400" b="1" dirty="0">
              <a:solidFill>
                <a:srgbClr val="C00000"/>
              </a:solidFill>
              <a:latin typeface="Calibri" panose="020F0502020204030204" pitchFamily="34" charset="0"/>
            </a:endParaRPr>
          </a:p>
          <a:p>
            <a:r>
              <a:rPr lang="nl-NL" sz="2400" b="1" dirty="0" smtClean="0">
                <a:solidFill>
                  <a:srgbClr val="C00000"/>
                </a:solidFill>
                <a:latin typeface="Calibri" panose="020F0502020204030204" pitchFamily="34" charset="0"/>
              </a:rPr>
              <a:t>	Op </a:t>
            </a:r>
            <a:r>
              <a:rPr lang="nl-NL" sz="2400" b="1" dirty="0">
                <a:solidFill>
                  <a:srgbClr val="C00000"/>
                </a:solidFill>
                <a:latin typeface="Calibri" panose="020F0502020204030204" pitchFamily="34" charset="0"/>
              </a:rPr>
              <a:t>de volgende </a:t>
            </a:r>
            <a:r>
              <a:rPr lang="nl-NL" sz="2400" b="1" dirty="0" smtClean="0">
                <a:solidFill>
                  <a:srgbClr val="C00000"/>
                </a:solidFill>
                <a:latin typeface="Calibri" panose="020F0502020204030204" pitchFamily="34" charset="0"/>
              </a:rPr>
              <a:t>dia </a:t>
            </a:r>
            <a:r>
              <a:rPr lang="nl-NL" sz="2400" b="1" dirty="0">
                <a:solidFill>
                  <a:srgbClr val="C00000"/>
                </a:solidFill>
                <a:latin typeface="Calibri" panose="020F0502020204030204" pitchFamily="34" charset="0"/>
              </a:rPr>
              <a:t>enkele levensrollen en denkvragen </a:t>
            </a:r>
          </a:p>
          <a:p>
            <a:endParaRPr lang="nl-NL" sz="2400" b="1" dirty="0" smtClean="0">
              <a:latin typeface="Calibri" panose="020F0502020204030204" pitchFamily="34" charset="0"/>
            </a:endParaRPr>
          </a:p>
          <a:p>
            <a:endParaRPr lang="nl-NL" sz="2400" b="1" dirty="0">
              <a:latin typeface="Calibri" panose="020F0502020204030204" pitchFamily="34" charset="0"/>
            </a:endParaRPr>
          </a:p>
          <a:p>
            <a:endParaRPr lang="nl-NL" dirty="0"/>
          </a:p>
          <a:p>
            <a:endParaRPr lang="nl-NL" dirty="0" smtClean="0"/>
          </a:p>
          <a:p>
            <a:endParaRPr lang="nl-NL" dirty="0"/>
          </a:p>
          <a:p>
            <a:endParaRPr lang="nl-NL" dirty="0" smtClean="0"/>
          </a:p>
          <a:p>
            <a:endParaRPr lang="nl-NL" dirty="0"/>
          </a:p>
          <a:p>
            <a:endParaRPr lang="nl-NL" dirty="0" smtClean="0"/>
          </a:p>
          <a:p>
            <a:endParaRPr lang="nl-NL" dirty="0"/>
          </a:p>
          <a:p>
            <a:endParaRPr lang="nl-NL" dirty="0"/>
          </a:p>
        </p:txBody>
      </p:sp>
      <p:pic>
        <p:nvPicPr>
          <p:cNvPr id="9" name="Picture 4" descr="Afbeeldingsresultaat voor smile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1" y="116632"/>
            <a:ext cx="1656184" cy="165618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0800000">
            <a:off x="5747357" y="4617360"/>
            <a:ext cx="1105668" cy="11056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19524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107504" y="422793"/>
            <a:ext cx="8640960" cy="6408712"/>
          </a:xfrm>
        </p:spPr>
        <p:txBody>
          <a:bodyPr>
            <a:normAutofit fontScale="92500" lnSpcReduction="10000"/>
          </a:bodyPr>
          <a:lstStyle/>
          <a:p>
            <a:pPr lvl="0">
              <a:lnSpc>
                <a:spcPct val="107000"/>
              </a:lnSpc>
              <a:spcAft>
                <a:spcPts val="0"/>
              </a:spcAft>
              <a:tabLst>
                <a:tab pos="695325" algn="l"/>
              </a:tabLst>
            </a:pPr>
            <a:r>
              <a:rPr lang="nl-NL" dirty="0" smtClean="0">
                <a:solidFill>
                  <a:srgbClr val="C00000"/>
                </a:solidFill>
                <a:latin typeface="Calibri"/>
                <a:ea typeface="Times New Roman"/>
                <a:cs typeface="Times New Roman"/>
              </a:rPr>
              <a:t>Hoe </a:t>
            </a:r>
            <a:r>
              <a:rPr lang="nl-NL" dirty="0">
                <a:solidFill>
                  <a:srgbClr val="C00000"/>
                </a:solidFill>
                <a:latin typeface="Calibri"/>
                <a:ea typeface="Times New Roman"/>
                <a:cs typeface="Times New Roman"/>
              </a:rPr>
              <a:t>denk je over 10 jaar over je ouders?</a:t>
            </a:r>
          </a:p>
          <a:p>
            <a:pPr lvl="0">
              <a:lnSpc>
                <a:spcPct val="107000"/>
              </a:lnSpc>
              <a:spcAft>
                <a:spcPts val="0"/>
              </a:spcAft>
              <a:tabLst>
                <a:tab pos="695325" algn="l"/>
              </a:tabLst>
            </a:pPr>
            <a:r>
              <a:rPr lang="nl-NL" i="1" dirty="0" smtClean="0">
                <a:latin typeface="Calibri"/>
                <a:ea typeface="Times New Roman"/>
                <a:cs typeface="Times New Roman"/>
              </a:rPr>
              <a:t>     - Wat is het belangrijkste wat je van ouders hebt geleerd?</a:t>
            </a:r>
            <a:endParaRPr lang="nl-NL" dirty="0" smtClean="0">
              <a:latin typeface="Calibri"/>
              <a:ea typeface="Times New Roman"/>
              <a:cs typeface="Times New Roman"/>
            </a:endParaRPr>
          </a:p>
          <a:p>
            <a:pPr>
              <a:lnSpc>
                <a:spcPct val="107000"/>
              </a:lnSpc>
              <a:spcAft>
                <a:spcPts val="0"/>
              </a:spcAft>
              <a:tabLst>
                <a:tab pos="695325" algn="l"/>
              </a:tabLst>
            </a:pPr>
            <a:r>
              <a:rPr lang="nl-NL" i="1" dirty="0" smtClean="0">
                <a:latin typeface="Calibri"/>
                <a:ea typeface="Times New Roman"/>
                <a:cs typeface="Times New Roman"/>
              </a:rPr>
              <a:t>     - Wat zou je uit je eigen opvoeding ook door willen geven aan je kinderen? En</a:t>
            </a:r>
            <a:br>
              <a:rPr lang="nl-NL" i="1" dirty="0" smtClean="0">
                <a:latin typeface="Calibri"/>
                <a:ea typeface="Times New Roman"/>
                <a:cs typeface="Times New Roman"/>
              </a:rPr>
            </a:br>
            <a:r>
              <a:rPr lang="nl-NL" i="1" dirty="0" smtClean="0">
                <a:latin typeface="Calibri"/>
                <a:ea typeface="Times New Roman"/>
                <a:cs typeface="Times New Roman"/>
              </a:rPr>
              <a:t>        </a:t>
            </a:r>
            <a:r>
              <a:rPr lang="nl-NL" i="1" dirty="0">
                <a:latin typeface="Calibri"/>
                <a:ea typeface="Times New Roman"/>
                <a:cs typeface="Times New Roman"/>
              </a:rPr>
              <a:t>wat juist niet?</a:t>
            </a:r>
            <a:endParaRPr lang="nl-NL" dirty="0">
              <a:latin typeface="Calibri"/>
              <a:ea typeface="Times New Roman"/>
              <a:cs typeface="Times New Roman"/>
            </a:endParaRPr>
          </a:p>
          <a:p>
            <a:pPr lvl="0"/>
            <a:r>
              <a:rPr lang="nl-NL" i="1" dirty="0">
                <a:latin typeface="Calibri"/>
                <a:ea typeface="Times New Roman"/>
                <a:cs typeface="Times New Roman"/>
              </a:rPr>
              <a:t> </a:t>
            </a:r>
            <a:r>
              <a:rPr lang="nl-NL" i="1" dirty="0" smtClean="0">
                <a:latin typeface="Calibri"/>
                <a:ea typeface="Times New Roman"/>
                <a:cs typeface="Times New Roman"/>
              </a:rPr>
              <a:t>    - </a:t>
            </a:r>
            <a:r>
              <a:rPr lang="nl-NL" sz="2200" i="1" dirty="0">
                <a:latin typeface="Calibri" panose="020F0502020204030204" pitchFamily="34" charset="0"/>
                <a:cs typeface="Calibri" panose="020F0502020204030204" pitchFamily="34" charset="0"/>
              </a:rPr>
              <a:t>Wat zou jij anders willen doen dan je ouders met betrekking tot de  </a:t>
            </a:r>
            <a:r>
              <a:rPr lang="nl-NL" sz="2200" i="1" dirty="0" smtClean="0">
                <a:latin typeface="Calibri" panose="020F0502020204030204" pitchFamily="34" charset="0"/>
                <a:cs typeface="Calibri" panose="020F0502020204030204" pitchFamily="34" charset="0"/>
              </a:rPr>
              <a:t>         opvoeding </a:t>
            </a:r>
            <a:r>
              <a:rPr lang="nl-NL" sz="2200" i="1" dirty="0">
                <a:latin typeface="Calibri" panose="020F0502020204030204" pitchFamily="34" charset="0"/>
                <a:cs typeface="Calibri" panose="020F0502020204030204" pitchFamily="34" charset="0"/>
              </a:rPr>
              <a:t>die zij jou hebben gegeven? </a:t>
            </a:r>
            <a:r>
              <a:rPr lang="nl-NL" sz="2200" dirty="0">
                <a:latin typeface="Calibri" panose="020F0502020204030204" pitchFamily="34" charset="0"/>
                <a:cs typeface="Calibri" panose="020F0502020204030204" pitchFamily="34" charset="0"/>
              </a:rPr>
              <a:t> </a:t>
            </a:r>
            <a:endParaRPr lang="en-GB" sz="2200" dirty="0">
              <a:latin typeface="Calibri" panose="020F0502020204030204" pitchFamily="34" charset="0"/>
              <a:cs typeface="Calibri" panose="020F0502020204030204" pitchFamily="34" charset="0"/>
            </a:endParaRPr>
          </a:p>
          <a:p>
            <a:r>
              <a:rPr lang="nl-NL" dirty="0"/>
              <a:t> </a:t>
            </a:r>
            <a:endParaRPr lang="nl-NL" dirty="0" smtClean="0">
              <a:solidFill>
                <a:srgbClr val="C00000"/>
              </a:solidFill>
              <a:latin typeface="Calibri"/>
              <a:ea typeface="Times New Roman"/>
              <a:cs typeface="Times New Roman"/>
            </a:endParaRPr>
          </a:p>
          <a:p>
            <a:pPr lvl="0">
              <a:lnSpc>
                <a:spcPct val="107000"/>
              </a:lnSpc>
              <a:spcAft>
                <a:spcPts val="0"/>
              </a:spcAft>
            </a:pPr>
            <a:r>
              <a:rPr lang="nl-NL" dirty="0" smtClean="0">
                <a:solidFill>
                  <a:srgbClr val="C00000"/>
                </a:solidFill>
                <a:latin typeface="Calibri"/>
                <a:ea typeface="Times New Roman"/>
                <a:cs typeface="Times New Roman"/>
              </a:rPr>
              <a:t>Hoe </a:t>
            </a:r>
            <a:r>
              <a:rPr lang="nl-NL" dirty="0">
                <a:solidFill>
                  <a:srgbClr val="C00000"/>
                </a:solidFill>
                <a:latin typeface="Calibri"/>
                <a:ea typeface="Times New Roman"/>
                <a:cs typeface="Times New Roman"/>
              </a:rPr>
              <a:t>ziet je toekomstige </a:t>
            </a:r>
            <a:r>
              <a:rPr lang="nl-NL" dirty="0" smtClean="0">
                <a:solidFill>
                  <a:srgbClr val="C00000"/>
                </a:solidFill>
                <a:latin typeface="Calibri"/>
                <a:ea typeface="Times New Roman"/>
                <a:cs typeface="Times New Roman"/>
              </a:rPr>
              <a:t>studie/baan/werk </a:t>
            </a:r>
            <a:r>
              <a:rPr lang="nl-NL" dirty="0">
                <a:solidFill>
                  <a:srgbClr val="C00000"/>
                </a:solidFill>
                <a:latin typeface="Calibri"/>
                <a:ea typeface="Times New Roman"/>
                <a:cs typeface="Times New Roman"/>
              </a:rPr>
              <a:t>er uit</a:t>
            </a:r>
            <a:r>
              <a:rPr lang="nl-NL" dirty="0" smtClean="0">
                <a:solidFill>
                  <a:srgbClr val="C00000"/>
                </a:solidFill>
                <a:latin typeface="Calibri"/>
                <a:ea typeface="Times New Roman"/>
                <a:cs typeface="Times New Roman"/>
              </a:rPr>
              <a:t>? </a:t>
            </a:r>
            <a:endParaRPr lang="nl-NL" dirty="0">
              <a:solidFill>
                <a:srgbClr val="C00000"/>
              </a:solidFill>
              <a:latin typeface="Calibri"/>
              <a:ea typeface="Times New Roman"/>
              <a:cs typeface="Times New Roman"/>
            </a:endParaRPr>
          </a:p>
          <a:p>
            <a:pPr lvl="0">
              <a:lnSpc>
                <a:spcPct val="107000"/>
              </a:lnSpc>
              <a:spcAft>
                <a:spcPts val="0"/>
              </a:spcAft>
            </a:pPr>
            <a:r>
              <a:rPr lang="nl-NL" i="1" dirty="0" smtClean="0">
                <a:latin typeface="Calibri"/>
                <a:ea typeface="Times New Roman"/>
                <a:cs typeface="Times New Roman"/>
              </a:rPr>
              <a:t>    - Speelt </a:t>
            </a:r>
            <a:r>
              <a:rPr lang="nl-NL" i="1" dirty="0">
                <a:latin typeface="Calibri"/>
                <a:ea typeface="Times New Roman"/>
                <a:cs typeface="Times New Roman"/>
              </a:rPr>
              <a:t>geld een belangrijke rol?</a:t>
            </a:r>
            <a:endParaRPr lang="nl-NL" dirty="0">
              <a:latin typeface="Calibri"/>
              <a:ea typeface="Times New Roman"/>
              <a:cs typeface="Times New Roman"/>
            </a:endParaRPr>
          </a:p>
          <a:p>
            <a:pPr lvl="0">
              <a:lnSpc>
                <a:spcPct val="107000"/>
              </a:lnSpc>
              <a:spcAft>
                <a:spcPts val="0"/>
              </a:spcAft>
            </a:pPr>
            <a:r>
              <a:rPr lang="nl-NL" i="1" dirty="0" smtClean="0">
                <a:latin typeface="Calibri"/>
                <a:ea typeface="Times New Roman"/>
                <a:cs typeface="Times New Roman"/>
              </a:rPr>
              <a:t>    - Wat </a:t>
            </a:r>
            <a:r>
              <a:rPr lang="nl-NL" i="1" dirty="0">
                <a:latin typeface="Calibri"/>
                <a:ea typeface="Times New Roman"/>
                <a:cs typeface="Times New Roman"/>
              </a:rPr>
              <a:t>voor huis wil je in de toekomst en waar ga je wonen?</a:t>
            </a:r>
            <a:endParaRPr lang="nl-NL" dirty="0">
              <a:latin typeface="Calibri"/>
              <a:ea typeface="Times New Roman"/>
              <a:cs typeface="Times New Roman"/>
            </a:endParaRPr>
          </a:p>
          <a:p>
            <a:pPr>
              <a:lnSpc>
                <a:spcPct val="107000"/>
              </a:lnSpc>
              <a:spcAft>
                <a:spcPts val="0"/>
              </a:spcAft>
            </a:pPr>
            <a:r>
              <a:rPr lang="nl-NL" i="1" dirty="0" smtClean="0">
                <a:latin typeface="Calibri"/>
                <a:ea typeface="Times New Roman"/>
                <a:cs typeface="Times New Roman"/>
              </a:rPr>
              <a:t>    - Houd </a:t>
            </a:r>
            <a:r>
              <a:rPr lang="nl-NL" i="1" dirty="0">
                <a:latin typeface="Calibri"/>
                <a:ea typeface="Times New Roman"/>
                <a:cs typeface="Times New Roman"/>
              </a:rPr>
              <a:t>je rekening met je toekomst als vrouw </a:t>
            </a:r>
            <a:r>
              <a:rPr lang="nl-NL" i="1" dirty="0" smtClean="0">
                <a:latin typeface="Calibri"/>
                <a:ea typeface="Times New Roman"/>
                <a:cs typeface="Times New Roman"/>
              </a:rPr>
              <a:t>bij</a:t>
            </a:r>
            <a:r>
              <a:rPr lang="nl-NL" i="1" dirty="0">
                <a:latin typeface="Calibri"/>
                <a:ea typeface="Times New Roman"/>
                <a:cs typeface="Times New Roman"/>
              </a:rPr>
              <a:t> </a:t>
            </a:r>
            <a:r>
              <a:rPr lang="nl-NL" i="1" dirty="0" smtClean="0">
                <a:latin typeface="Calibri"/>
                <a:ea typeface="Times New Roman"/>
                <a:cs typeface="Times New Roman"/>
              </a:rPr>
              <a:t>het kiezen </a:t>
            </a:r>
            <a:r>
              <a:rPr lang="nl-NL" i="1" dirty="0">
                <a:latin typeface="Calibri"/>
                <a:ea typeface="Times New Roman"/>
                <a:cs typeface="Times New Roman"/>
              </a:rPr>
              <a:t>van een baan of</a:t>
            </a:r>
            <a:br>
              <a:rPr lang="nl-NL" i="1" dirty="0">
                <a:latin typeface="Calibri"/>
                <a:ea typeface="Times New Roman"/>
                <a:cs typeface="Times New Roman"/>
              </a:rPr>
            </a:br>
            <a:r>
              <a:rPr lang="nl-NL" i="1" dirty="0">
                <a:latin typeface="Calibri"/>
                <a:ea typeface="Times New Roman"/>
                <a:cs typeface="Times New Roman"/>
              </a:rPr>
              <a:t> </a:t>
            </a:r>
            <a:r>
              <a:rPr lang="nl-NL" i="1" dirty="0" smtClean="0">
                <a:latin typeface="Calibri"/>
                <a:ea typeface="Times New Roman"/>
                <a:cs typeface="Times New Roman"/>
              </a:rPr>
              <a:t>     studie </a:t>
            </a:r>
            <a:r>
              <a:rPr lang="nl-NL" i="1" dirty="0">
                <a:latin typeface="Calibri"/>
                <a:ea typeface="Times New Roman"/>
                <a:cs typeface="Times New Roman"/>
              </a:rPr>
              <a:t>? Waarom? Omdat je dat zelf wil of </a:t>
            </a:r>
            <a:r>
              <a:rPr lang="nl-NL" i="1" dirty="0" smtClean="0">
                <a:latin typeface="Calibri"/>
                <a:ea typeface="Times New Roman"/>
                <a:cs typeface="Times New Roman"/>
              </a:rPr>
              <a:t>omdat je </a:t>
            </a:r>
            <a:r>
              <a:rPr lang="nl-NL" i="1" dirty="0">
                <a:latin typeface="Calibri"/>
                <a:ea typeface="Times New Roman"/>
                <a:cs typeface="Times New Roman"/>
              </a:rPr>
              <a:t>het gevoel heb dat dit </a:t>
            </a:r>
            <a:endParaRPr lang="nl-NL" i="1" dirty="0" smtClean="0">
              <a:latin typeface="Calibri"/>
              <a:ea typeface="Times New Roman"/>
              <a:cs typeface="Times New Roman"/>
            </a:endParaRPr>
          </a:p>
          <a:p>
            <a:pPr>
              <a:lnSpc>
                <a:spcPct val="107000"/>
              </a:lnSpc>
              <a:spcAft>
                <a:spcPts val="0"/>
              </a:spcAft>
            </a:pPr>
            <a:r>
              <a:rPr lang="nl-NL" i="1" dirty="0" smtClean="0">
                <a:solidFill>
                  <a:srgbClr val="C00000"/>
                </a:solidFill>
                <a:latin typeface="Calibri"/>
                <a:ea typeface="Times New Roman"/>
                <a:cs typeface="Times New Roman"/>
              </a:rPr>
              <a:t>      </a:t>
            </a:r>
            <a:r>
              <a:rPr lang="nl-NL" i="1" dirty="0">
                <a:latin typeface="Calibri"/>
                <a:ea typeface="Times New Roman"/>
                <a:cs typeface="Times New Roman"/>
              </a:rPr>
              <a:t>van je verwacht wordt als </a:t>
            </a:r>
            <a:r>
              <a:rPr lang="nl-NL" i="1" dirty="0" smtClean="0">
                <a:latin typeface="Calibri"/>
                <a:ea typeface="Times New Roman"/>
                <a:cs typeface="Times New Roman"/>
              </a:rPr>
              <a:t>vrouw?</a:t>
            </a:r>
            <a:endParaRPr lang="nl-NL" i="1" dirty="0">
              <a:latin typeface="Calibri"/>
              <a:ea typeface="Times New Roman"/>
              <a:cs typeface="Times New Roman"/>
            </a:endParaRPr>
          </a:p>
          <a:p>
            <a:pPr>
              <a:lnSpc>
                <a:spcPct val="107000"/>
              </a:lnSpc>
              <a:spcAft>
                <a:spcPts val="0"/>
              </a:spcAft>
            </a:pPr>
            <a:r>
              <a:rPr lang="nl-NL" dirty="0" smtClean="0">
                <a:solidFill>
                  <a:srgbClr val="C00000"/>
                </a:solidFill>
                <a:latin typeface="Calibri"/>
                <a:ea typeface="Times New Roman"/>
                <a:cs typeface="Times New Roman"/>
              </a:rPr>
              <a:t/>
            </a:r>
            <a:br>
              <a:rPr lang="nl-NL" dirty="0" smtClean="0">
                <a:solidFill>
                  <a:srgbClr val="C00000"/>
                </a:solidFill>
                <a:latin typeface="Calibri"/>
                <a:ea typeface="Times New Roman"/>
                <a:cs typeface="Times New Roman"/>
              </a:rPr>
            </a:br>
            <a:r>
              <a:rPr lang="nl-NL" dirty="0" smtClean="0">
                <a:solidFill>
                  <a:srgbClr val="C00000"/>
                </a:solidFill>
                <a:latin typeface="Calibri"/>
                <a:ea typeface="Times New Roman"/>
                <a:cs typeface="Times New Roman"/>
              </a:rPr>
              <a:t>Hoe </a:t>
            </a:r>
            <a:r>
              <a:rPr lang="nl-NL" dirty="0">
                <a:solidFill>
                  <a:srgbClr val="C00000"/>
                </a:solidFill>
                <a:latin typeface="Calibri"/>
                <a:ea typeface="Times New Roman"/>
                <a:cs typeface="Times New Roman"/>
              </a:rPr>
              <a:t>ziet je toekomstige man er uit?</a:t>
            </a:r>
          </a:p>
          <a:p>
            <a:pPr lvl="0">
              <a:lnSpc>
                <a:spcPct val="107000"/>
              </a:lnSpc>
              <a:spcAft>
                <a:spcPts val="0"/>
              </a:spcAft>
            </a:pPr>
            <a:r>
              <a:rPr lang="nl-NL" i="1" dirty="0" smtClean="0">
                <a:latin typeface="Calibri"/>
                <a:ea typeface="Times New Roman"/>
                <a:cs typeface="Times New Roman"/>
              </a:rPr>
              <a:t>     - Ben </a:t>
            </a:r>
            <a:r>
              <a:rPr lang="nl-NL" i="1" dirty="0">
                <a:latin typeface="Calibri"/>
                <a:ea typeface="Times New Roman"/>
                <a:cs typeface="Times New Roman"/>
              </a:rPr>
              <a:t>je vrij om te bepalen met wie je gaat trouwen</a:t>
            </a:r>
            <a:r>
              <a:rPr lang="nl-NL" i="1" dirty="0" smtClean="0">
                <a:latin typeface="Calibri"/>
                <a:ea typeface="Times New Roman"/>
                <a:cs typeface="Times New Roman"/>
              </a:rPr>
              <a:t>?</a:t>
            </a:r>
          </a:p>
          <a:p>
            <a:pPr lvl="0">
              <a:lnSpc>
                <a:spcPct val="107000"/>
              </a:lnSpc>
              <a:spcAft>
                <a:spcPts val="0"/>
              </a:spcAft>
            </a:pPr>
            <a:r>
              <a:rPr lang="nl-NL" i="1" dirty="0" smtClean="0">
                <a:latin typeface="Calibri"/>
                <a:ea typeface="Times New Roman"/>
                <a:cs typeface="Times New Roman"/>
              </a:rPr>
              <a:t>     - Wat zouden je ouders ervan vinden als je niet met een Turk gaat trouwen?</a:t>
            </a:r>
          </a:p>
          <a:p>
            <a:pPr lvl="0">
              <a:lnSpc>
                <a:spcPct val="107000"/>
              </a:lnSpc>
              <a:spcAft>
                <a:spcPts val="0"/>
              </a:spcAft>
            </a:pPr>
            <a:r>
              <a:rPr lang="nl-NL" i="1" dirty="0">
                <a:latin typeface="Calibri"/>
                <a:ea typeface="Times New Roman"/>
                <a:cs typeface="Times New Roman"/>
              </a:rPr>
              <a:t> </a:t>
            </a:r>
            <a:r>
              <a:rPr lang="nl-NL" i="1" dirty="0" smtClean="0">
                <a:latin typeface="Calibri"/>
                <a:ea typeface="Times New Roman"/>
                <a:cs typeface="Times New Roman"/>
              </a:rPr>
              <a:t>   - Hoe ver ga je om ervoor te zorgen dat je met de man kunt trouwen die je zelf     wilt? </a:t>
            </a:r>
            <a:endParaRPr lang="nl-NL" dirty="0">
              <a:latin typeface="Calibri"/>
              <a:ea typeface="Times New Roman"/>
              <a:cs typeface="Times New Roman"/>
            </a:endParaRPr>
          </a:p>
          <a:p>
            <a:endParaRPr lang="nl-NL" dirty="0"/>
          </a:p>
        </p:txBody>
      </p:sp>
    </p:spTree>
    <p:extLst>
      <p:ext uri="{BB962C8B-B14F-4D97-AF65-F5344CB8AC3E}">
        <p14:creationId xmlns:p14="http://schemas.microsoft.com/office/powerpoint/2010/main" val="1218753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eel">
  <a:themeElements>
    <a:clrScheme name="Essentiee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e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e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56E494EF6D36F4087DA9343752A7D67" ma:contentTypeVersion="14" ma:contentTypeDescription="Een nieuw document maken." ma:contentTypeScope="" ma:versionID="5f95ff7a70edf1c791d9a9b3f2434221">
  <xsd:schema xmlns:xsd="http://www.w3.org/2001/XMLSchema" xmlns:xs="http://www.w3.org/2001/XMLSchema" xmlns:p="http://schemas.microsoft.com/office/2006/metadata/properties" xmlns:ns2="46f91b16-7e43-40ed-9f19-6dfef78ab16e" xmlns:ns3="174e17e1-2412-4894-a7a1-b61baf438233" targetNamespace="http://schemas.microsoft.com/office/2006/metadata/properties" ma:root="true" ma:fieldsID="6ddc7cd02964f89e19d4e52ea7cf6438" ns2:_="" ns3:_="">
    <xsd:import namespace="46f91b16-7e43-40ed-9f19-6dfef78ab16e"/>
    <xsd:import namespace="174e17e1-2412-4894-a7a1-b61baf438233"/>
    <xsd:element name="properties">
      <xsd:complexType>
        <xsd:sequence>
          <xsd:element name="documentManagement">
            <xsd:complexType>
              <xsd:all>
                <xsd:element ref="ns2:Status" minOccurs="0"/>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f91b16-7e43-40ed-9f19-6dfef78ab16e" elementFormDefault="qualified">
    <xsd:import namespace="http://schemas.microsoft.com/office/2006/documentManagement/types"/>
    <xsd:import namespace="http://schemas.microsoft.com/office/infopath/2007/PartnerControls"/>
    <xsd:element name="Status" ma:index="8" nillable="true" ma:displayName="Status" ma:format="Dropdown" ma:internalName="Status">
      <xsd:simpleType>
        <xsd:restriction base="dms:Choice">
          <xsd:enumeration value="Voltooid"/>
          <xsd:enumeration value="Afgewezen / Gestopt"/>
          <xsd:enumeration value="Onbekend / n.v.t."/>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lcf76f155ced4ddcb4097134ff3c332f" ma:index="12" nillable="true" ma:taxonomy="true" ma:internalName="lcf76f155ced4ddcb4097134ff3c332f" ma:taxonomyFieldName="MediaServiceImageTags" ma:displayName="Afbeeldingtags" ma:readOnly="false" ma:fieldId="{5cf76f15-5ced-4ddc-b409-7134ff3c332f}" ma:taxonomyMulti="true" ma:sspId="cfe27688-f39b-4ef9-a621-74b7e348dea1"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74e17e1-2412-4894-a7a1-b61baf438233"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6763a4b9-9927-4ede-a23e-71c0d9eeb015}" ma:internalName="TaxCatchAll" ma:showField="CatchAllData" ma:web="174e17e1-2412-4894-a7a1-b61baf4382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46f91b16-7e43-40ed-9f19-6dfef78ab16e">Concept</Status>
    <TaxCatchAll xmlns="174e17e1-2412-4894-a7a1-b61baf438233" xsi:nil="true"/>
    <lcf76f155ced4ddcb4097134ff3c332f xmlns="46f91b16-7e43-40ed-9f19-6dfef78ab16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DACB7BD-8A13-4787-AFB1-D2880A026C3E}"/>
</file>

<file path=customXml/itemProps2.xml><?xml version="1.0" encoding="utf-8"?>
<ds:datastoreItem xmlns:ds="http://schemas.openxmlformats.org/officeDocument/2006/customXml" ds:itemID="{5764CFD0-11AF-4BF8-A88B-78EF466EDD26}"/>
</file>

<file path=customXml/itemProps3.xml><?xml version="1.0" encoding="utf-8"?>
<ds:datastoreItem xmlns:ds="http://schemas.openxmlformats.org/officeDocument/2006/customXml" ds:itemID="{45F886F9-B6B1-4C6D-B824-3B7BB13711B1}"/>
</file>

<file path=docProps/app.xml><?xml version="1.0" encoding="utf-8"?>
<Properties xmlns="http://schemas.openxmlformats.org/officeDocument/2006/extended-properties" xmlns:vt="http://schemas.openxmlformats.org/officeDocument/2006/docPropsVTypes">
  <Template>Essential</Template>
  <TotalTime>2055</TotalTime>
  <Words>352</Words>
  <Application>Microsoft Office PowerPoint</Application>
  <PresentationFormat>Diavoorstelling (4:3)</PresentationFormat>
  <Paragraphs>79</Paragraphs>
  <Slides>12</Slides>
  <Notes>4</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12</vt:i4>
      </vt:variant>
    </vt:vector>
  </HeadingPairs>
  <TitlesOfParts>
    <vt:vector size="18" baseType="lpstr">
      <vt:lpstr>Arial</vt:lpstr>
      <vt:lpstr>Arial Black</vt:lpstr>
      <vt:lpstr>Calibri</vt:lpstr>
      <vt:lpstr>Franklin Gothic Demi</vt:lpstr>
      <vt:lpstr>Times New Roman</vt:lpstr>
      <vt:lpstr>Essentieel</vt:lpstr>
      <vt:lpstr> </vt:lpstr>
      <vt:lpstr> </vt:lpstr>
      <vt:lpstr> Programma overzicht  </vt:lpstr>
      <vt:lpstr>Kennismaken </vt:lpstr>
      <vt:lpstr>Casus ayŞe</vt:lpstr>
      <vt:lpstr>Pauze  15 min</vt:lpstr>
      <vt:lpstr>Stellingen</vt:lpstr>
      <vt:lpstr>Oefening  </vt:lpstr>
      <vt:lpstr>PowerPoint-presentatie</vt:lpstr>
      <vt:lpstr>  Samenvatting  </vt:lpstr>
      <vt:lpstr>Afsluiting</vt:lpstr>
      <vt:lpstr>Tweede bijeenkomst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sukriye</dc:creator>
  <cp:lastModifiedBy>Sev Akn</cp:lastModifiedBy>
  <cp:revision>56</cp:revision>
  <cp:lastPrinted>2017-11-11T19:13:42Z</cp:lastPrinted>
  <dcterms:created xsi:type="dcterms:W3CDTF">2017-10-17T08:35:40Z</dcterms:created>
  <dcterms:modified xsi:type="dcterms:W3CDTF">2018-02-12T19:22:14Z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0x010100556E494EF6D36F4087DA9343752A7D67</vt:lpwstr>
  </property>
  <property fmtid="{D5CDD505-2E9C-101B-9397-08002B2CF9AE}" pid="3" name="Order">
    <vt:r8>18000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ies>
</file>