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53" r:id="rId5"/>
    <p:sldMasterId id="2147483658" r:id="rId6"/>
    <p:sldMasterId id="2147483663" r:id="rId7"/>
    <p:sldMasterId id="2147483668" r:id="rId8"/>
    <p:sldMasterId id="2147483673" r:id="rId9"/>
  </p:sldMasterIdLst>
  <p:notesMasterIdLst>
    <p:notesMasterId r:id="rId45"/>
  </p:notesMasterIdLst>
  <p:handoutMasterIdLst>
    <p:handoutMasterId r:id="rId46"/>
  </p:handoutMasterIdLst>
  <p:sldIdLst>
    <p:sldId id="257" r:id="rId10"/>
    <p:sldId id="256" r:id="rId11"/>
    <p:sldId id="258" r:id="rId12"/>
    <p:sldId id="309" r:id="rId13"/>
    <p:sldId id="305" r:id="rId14"/>
    <p:sldId id="259" r:id="rId15"/>
    <p:sldId id="260" r:id="rId16"/>
    <p:sldId id="263" r:id="rId17"/>
    <p:sldId id="262" r:id="rId18"/>
    <p:sldId id="306" r:id="rId19"/>
    <p:sldId id="323" r:id="rId20"/>
    <p:sldId id="264" r:id="rId21"/>
    <p:sldId id="307" r:id="rId22"/>
    <p:sldId id="308" r:id="rId23"/>
    <p:sldId id="324" r:id="rId24"/>
    <p:sldId id="268" r:id="rId25"/>
    <p:sldId id="316" r:id="rId26"/>
    <p:sldId id="325" r:id="rId27"/>
    <p:sldId id="326" r:id="rId28"/>
    <p:sldId id="298" r:id="rId29"/>
    <p:sldId id="327" r:id="rId30"/>
    <p:sldId id="328" r:id="rId31"/>
    <p:sldId id="329" r:id="rId32"/>
    <p:sldId id="330" r:id="rId33"/>
    <p:sldId id="331" r:id="rId34"/>
    <p:sldId id="317" r:id="rId35"/>
    <p:sldId id="332" r:id="rId36"/>
    <p:sldId id="318" r:id="rId37"/>
    <p:sldId id="333" r:id="rId38"/>
    <p:sldId id="334" r:id="rId39"/>
    <p:sldId id="310" r:id="rId40"/>
    <p:sldId id="336" r:id="rId41"/>
    <p:sldId id="267" r:id="rId42"/>
    <p:sldId id="289" r:id="rId43"/>
    <p:sldId id="335" r:id="rId44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ees Pels" initials="TP" lastIdx="13" clrIdx="0">
    <p:extLst>
      <p:ext uri="{19B8F6BF-5375-455C-9EA6-DF929625EA0E}">
        <p15:presenceInfo xmlns:p15="http://schemas.microsoft.com/office/powerpoint/2012/main" userId="S::tpels@verwey-jonker.nl::fd150319-87d8-4801-ab1e-14d03109f199" providerId="AD"/>
      </p:ext>
    </p:extLst>
  </p:cmAuthor>
  <p:cmAuthor id="2" name="Cécile Winkelman" initials="CW" lastIdx="3" clrIdx="1">
    <p:extLst>
      <p:ext uri="{19B8F6BF-5375-455C-9EA6-DF929625EA0E}">
        <p15:presenceInfo xmlns:p15="http://schemas.microsoft.com/office/powerpoint/2012/main" userId="S::C.Winkelman@oktamsterdam.nl::4ccd8b2a-9f46-4a83-b0f6-744b8de7147c" providerId="AD"/>
      </p:ext>
    </p:extLst>
  </p:cmAuthor>
  <p:cmAuthor id="3" name="Marjolijn Distelbrink" initials="MD" lastIdx="10" clrIdx="2">
    <p:extLst>
      <p:ext uri="{19B8F6BF-5375-455C-9EA6-DF929625EA0E}">
        <p15:presenceInfo xmlns:p15="http://schemas.microsoft.com/office/powerpoint/2012/main" userId="S::mdistelbrink@verwey-jonker.nl::9e453a2c-7ac1-48f1-8838-7b1d6e7bb3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494D"/>
    <a:srgbClr val="01A95E"/>
    <a:srgbClr val="F472B0"/>
    <a:srgbClr val="F89BC8"/>
    <a:srgbClr val="FFAD26"/>
    <a:srgbClr val="EA0C0B"/>
    <a:srgbClr val="FFBE51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30" autoAdjust="0"/>
    <p:restoredTop sz="94660"/>
  </p:normalViewPr>
  <p:slideViewPr>
    <p:cSldViewPr snapToObjects="1" showGuides="1">
      <p:cViewPr varScale="1">
        <p:scale>
          <a:sx n="105" d="100"/>
          <a:sy n="105" d="100"/>
        </p:scale>
        <p:origin x="2166" y="9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5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D2BBE8-7600-4BCA-AE21-0212C0D5BCE7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39E656E-D0EE-4E8E-95C2-6712D41ED508}">
      <dgm:prSet phldrT="[Tekst]"/>
      <dgm:spPr>
        <a:xfrm>
          <a:off x="1145857" y="0"/>
          <a:ext cx="945908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beroepskracht</a:t>
          </a:r>
        </a:p>
      </dgm:t>
    </dgm:pt>
    <dgm:pt modelId="{BF75429D-381A-460B-B8C9-E69601A7FA30}" type="parTrans" cxnId="{A8A9C261-D545-4977-B170-792BDDB1A42F}">
      <dgm:prSet/>
      <dgm:spPr/>
      <dgm:t>
        <a:bodyPr/>
        <a:lstStyle/>
        <a:p>
          <a:endParaRPr lang="nl-NL"/>
        </a:p>
      </dgm:t>
    </dgm:pt>
    <dgm:pt modelId="{99FB8A2A-1CFA-4605-B66F-C6B48E626FA5}" type="sibTrans" cxnId="{A8A9C261-D545-4977-B170-792BDDB1A42F}">
      <dgm:prSet/>
      <dgm:spPr/>
      <dgm:t>
        <a:bodyPr/>
        <a:lstStyle/>
        <a:p>
          <a:endParaRPr lang="nl-NL"/>
        </a:p>
      </dgm:t>
    </dgm:pt>
    <dgm:pt modelId="{97FDBA41-EA4E-4789-80FB-3BEBA94A5BD0}">
      <dgm:prSet phldrT="[Tekst]"/>
      <dgm:spPr>
        <a:xfrm>
          <a:off x="2321852" y="484574"/>
          <a:ext cx="1380515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ouders</a:t>
          </a:r>
        </a:p>
      </dgm:t>
    </dgm:pt>
    <dgm:pt modelId="{91487EE0-39FC-4122-8CE2-196F71FD4C9A}" type="parTrans" cxnId="{0BA29354-2F7D-4A58-A2D0-74AB5EEE8C49}">
      <dgm:prSet/>
      <dgm:spPr/>
      <dgm:t>
        <a:bodyPr/>
        <a:lstStyle/>
        <a:p>
          <a:endParaRPr lang="nl-NL"/>
        </a:p>
      </dgm:t>
    </dgm:pt>
    <dgm:pt modelId="{25979895-B80C-493A-A0F5-A8CFBEA157E4}" type="sibTrans" cxnId="{0BA29354-2F7D-4A58-A2D0-74AB5EEE8C49}">
      <dgm:prSet/>
      <dgm:spPr>
        <a:xfrm>
          <a:off x="2031920" y="645170"/>
          <a:ext cx="50665" cy="50665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344F035D-883D-4742-847D-E26EAD94309D}">
      <dgm:prSet phldrT="[Tekst]"/>
      <dgm:spPr>
        <a:xfrm>
          <a:off x="1145857" y="764396"/>
          <a:ext cx="1099299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bewustzijn ouders invloed op kinderen</a:t>
          </a:r>
        </a:p>
      </dgm:t>
    </dgm:pt>
    <dgm:pt modelId="{B4951B9C-991B-4B0D-904A-A5A3F5C8D961}" type="parTrans" cxnId="{9233A2B9-2E83-4831-B4FE-FCA332B8B37C}">
      <dgm:prSet/>
      <dgm:spPr/>
      <dgm:t>
        <a:bodyPr/>
        <a:lstStyle/>
        <a:p>
          <a:endParaRPr lang="nl-NL"/>
        </a:p>
      </dgm:t>
    </dgm:pt>
    <dgm:pt modelId="{D490ABF3-81CC-4306-A8CC-53DB900546D7}" type="sibTrans" cxnId="{9233A2B9-2E83-4831-B4FE-FCA332B8B37C}">
      <dgm:prSet/>
      <dgm:spPr>
        <a:xfrm>
          <a:off x="2378839" y="924991"/>
          <a:ext cx="50665" cy="50665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4957639E-583A-49B4-8C6D-6FAF7CAFD0EE}">
      <dgm:prSet phldrT="[Tekst]"/>
      <dgm:spPr>
        <a:xfrm>
          <a:off x="2858719" y="1091629"/>
          <a:ext cx="843648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wat willen ouders voor hun kind</a:t>
          </a:r>
        </a:p>
      </dgm:t>
    </dgm:pt>
    <dgm:pt modelId="{FB89FE79-A409-4CA6-84C1-29C25114A503}" type="parTrans" cxnId="{39007419-02F3-4CDF-805B-466F7D052C9C}">
      <dgm:prSet/>
      <dgm:spPr/>
      <dgm:t>
        <a:bodyPr/>
        <a:lstStyle/>
        <a:p>
          <a:endParaRPr lang="nl-NL"/>
        </a:p>
      </dgm:t>
    </dgm:pt>
    <dgm:pt modelId="{DBB0C6EB-1548-46D3-8FB3-A616D423B014}" type="sibTrans" cxnId="{39007419-02F3-4CDF-805B-466F7D052C9C}">
      <dgm:prSet/>
      <dgm:spPr>
        <a:xfrm>
          <a:off x="2638836" y="1252225"/>
          <a:ext cx="50665" cy="50665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45001354-2DFC-4F4F-B2AF-57AF754E3911}">
      <dgm:prSet phldrT="[Tekst]"/>
      <dgm:spPr>
        <a:xfrm>
          <a:off x="2424112" y="1952244"/>
          <a:ext cx="1278255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praten met je kind</a:t>
          </a:r>
        </a:p>
      </dgm:t>
    </dgm:pt>
    <dgm:pt modelId="{892B279F-14A9-4F88-9080-DCE39DA4682B}" type="parTrans" cxnId="{98151673-6059-47CA-A192-2F4B7515740A}">
      <dgm:prSet/>
      <dgm:spPr/>
      <dgm:t>
        <a:bodyPr/>
        <a:lstStyle/>
        <a:p>
          <a:endParaRPr lang="nl-NL"/>
        </a:p>
      </dgm:t>
    </dgm:pt>
    <dgm:pt modelId="{2B15B03F-74D5-465B-AD37-504C8894900F}" type="sibTrans" cxnId="{98151673-6059-47CA-A192-2F4B7515740A}">
      <dgm:prSet/>
      <dgm:spPr/>
      <dgm:t>
        <a:bodyPr/>
        <a:lstStyle/>
        <a:p>
          <a:endParaRPr lang="nl-NL"/>
        </a:p>
      </dgm:t>
    </dgm:pt>
    <dgm:pt modelId="{22988600-6EB3-4D27-8F0C-B550F579D546}" type="pres">
      <dgm:prSet presAssocID="{6CD2BBE8-7600-4BCA-AE21-0212C0D5BCE7}" presName="Name0" presStyleCnt="0">
        <dgm:presLayoutVars>
          <dgm:chMax val="7"/>
          <dgm:chPref val="5"/>
        </dgm:presLayoutVars>
      </dgm:prSet>
      <dgm:spPr/>
    </dgm:pt>
    <dgm:pt modelId="{2FD61802-8860-4DF8-99EF-D6549712B0DB}" type="pres">
      <dgm:prSet presAssocID="{6CD2BBE8-7600-4BCA-AE21-0212C0D5BCE7}" presName="arrowNode" presStyleLbl="node1" presStyleIdx="0" presStyleCnt="1"/>
      <dgm:spPr>
        <a:xfrm rot="4396374">
          <a:off x="1280353" y="462477"/>
          <a:ext cx="2006300" cy="1399144"/>
        </a:xfrm>
        <a:prstGeom prst="swooshArrow">
          <a:avLst>
            <a:gd name="adj1" fmla="val 16310"/>
            <a:gd name="adj2" fmla="val 313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BA49AE3D-4FC9-4EEA-9145-D71F51F33C01}" type="pres">
      <dgm:prSet presAssocID="{C39E656E-D0EE-4E8E-95C2-6712D41ED508}" presName="txNode1" presStyleLbl="revTx" presStyleIdx="0" presStyleCnt="5">
        <dgm:presLayoutVars>
          <dgm:bulletEnabled val="1"/>
        </dgm:presLayoutVars>
      </dgm:prSet>
      <dgm:spPr/>
    </dgm:pt>
    <dgm:pt modelId="{945A5176-4315-4D01-AF20-EE2DFE1256DE}" type="pres">
      <dgm:prSet presAssocID="{97FDBA41-EA4E-4789-80FB-3BEBA94A5BD0}" presName="txNode2" presStyleLbl="revTx" presStyleIdx="1" presStyleCnt="5">
        <dgm:presLayoutVars>
          <dgm:bulletEnabled val="1"/>
        </dgm:presLayoutVars>
      </dgm:prSet>
      <dgm:spPr/>
    </dgm:pt>
    <dgm:pt modelId="{F4F0EFBA-6EBC-40F9-ADF1-DA1D26848233}" type="pres">
      <dgm:prSet presAssocID="{25979895-B80C-493A-A0F5-A8CFBEA157E4}" presName="dotNode2" presStyleCnt="0"/>
      <dgm:spPr/>
    </dgm:pt>
    <dgm:pt modelId="{242BF483-3B40-4B34-94DB-6D9B97892D1F}" type="pres">
      <dgm:prSet presAssocID="{25979895-B80C-493A-A0F5-A8CFBEA157E4}" presName="dotRepeatNode" presStyleLbl="fgShp" presStyleIdx="0" presStyleCnt="3"/>
      <dgm:spPr/>
    </dgm:pt>
    <dgm:pt modelId="{ACCB4DCE-1769-430A-A056-42E49C03899D}" type="pres">
      <dgm:prSet presAssocID="{344F035D-883D-4742-847D-E26EAD94309D}" presName="txNode3" presStyleLbl="revTx" presStyleIdx="2" presStyleCnt="5">
        <dgm:presLayoutVars>
          <dgm:bulletEnabled val="1"/>
        </dgm:presLayoutVars>
      </dgm:prSet>
      <dgm:spPr/>
    </dgm:pt>
    <dgm:pt modelId="{9334C79C-02BA-410E-99D9-E8885DCFBC2F}" type="pres">
      <dgm:prSet presAssocID="{D490ABF3-81CC-4306-A8CC-53DB900546D7}" presName="dotNode3" presStyleCnt="0"/>
      <dgm:spPr/>
    </dgm:pt>
    <dgm:pt modelId="{144C5C67-815A-4C18-B8AD-D325FC19895E}" type="pres">
      <dgm:prSet presAssocID="{D490ABF3-81CC-4306-A8CC-53DB900546D7}" presName="dotRepeatNode" presStyleLbl="fgShp" presStyleIdx="1" presStyleCnt="3"/>
      <dgm:spPr/>
    </dgm:pt>
    <dgm:pt modelId="{C5EAF03A-DDCA-43E7-94CD-7CD0F2365FE7}" type="pres">
      <dgm:prSet presAssocID="{4957639E-583A-49B4-8C6D-6FAF7CAFD0EE}" presName="txNode4" presStyleLbl="revTx" presStyleIdx="3" presStyleCnt="5">
        <dgm:presLayoutVars>
          <dgm:bulletEnabled val="1"/>
        </dgm:presLayoutVars>
      </dgm:prSet>
      <dgm:spPr/>
    </dgm:pt>
    <dgm:pt modelId="{CDBD4901-6251-43EE-9E80-BDA704B13F44}" type="pres">
      <dgm:prSet presAssocID="{DBB0C6EB-1548-46D3-8FB3-A616D423B014}" presName="dotNode4" presStyleCnt="0"/>
      <dgm:spPr/>
    </dgm:pt>
    <dgm:pt modelId="{18F89661-F8C9-447E-A56E-724C14471DC1}" type="pres">
      <dgm:prSet presAssocID="{DBB0C6EB-1548-46D3-8FB3-A616D423B014}" presName="dotRepeatNode" presStyleLbl="fgShp" presStyleIdx="2" presStyleCnt="3"/>
      <dgm:spPr/>
    </dgm:pt>
    <dgm:pt modelId="{2ED6947E-3F83-4FB6-BF1F-9B88990DF655}" type="pres">
      <dgm:prSet presAssocID="{45001354-2DFC-4F4F-B2AF-57AF754E3911}" presName="txNode5" presStyleLbl="revTx" presStyleIdx="4" presStyleCnt="5">
        <dgm:presLayoutVars>
          <dgm:bulletEnabled val="1"/>
        </dgm:presLayoutVars>
      </dgm:prSet>
      <dgm:spPr/>
    </dgm:pt>
  </dgm:ptLst>
  <dgm:cxnLst>
    <dgm:cxn modelId="{703B7801-7399-4887-8283-65E180C54D0A}" type="presOf" srcId="{97FDBA41-EA4E-4789-80FB-3BEBA94A5BD0}" destId="{945A5176-4315-4D01-AF20-EE2DFE1256DE}" srcOrd="0" destOrd="0" presId="urn:microsoft.com/office/officeart/2009/3/layout/DescendingProcess"/>
    <dgm:cxn modelId="{39007419-02F3-4CDF-805B-466F7D052C9C}" srcId="{6CD2BBE8-7600-4BCA-AE21-0212C0D5BCE7}" destId="{4957639E-583A-49B4-8C6D-6FAF7CAFD0EE}" srcOrd="3" destOrd="0" parTransId="{FB89FE79-A409-4CA6-84C1-29C25114A503}" sibTransId="{DBB0C6EB-1548-46D3-8FB3-A616D423B014}"/>
    <dgm:cxn modelId="{F2E89524-A634-4EDD-BB12-27E66B9653B5}" type="presOf" srcId="{D490ABF3-81CC-4306-A8CC-53DB900546D7}" destId="{144C5C67-815A-4C18-B8AD-D325FC19895E}" srcOrd="0" destOrd="0" presId="urn:microsoft.com/office/officeart/2009/3/layout/DescendingProcess"/>
    <dgm:cxn modelId="{9157255C-50DB-48F1-910F-85172DAC84B6}" type="presOf" srcId="{DBB0C6EB-1548-46D3-8FB3-A616D423B014}" destId="{18F89661-F8C9-447E-A56E-724C14471DC1}" srcOrd="0" destOrd="0" presId="urn:microsoft.com/office/officeart/2009/3/layout/DescendingProcess"/>
    <dgm:cxn modelId="{A8A9C261-D545-4977-B170-792BDDB1A42F}" srcId="{6CD2BBE8-7600-4BCA-AE21-0212C0D5BCE7}" destId="{C39E656E-D0EE-4E8E-95C2-6712D41ED508}" srcOrd="0" destOrd="0" parTransId="{BF75429D-381A-460B-B8C9-E69601A7FA30}" sibTransId="{99FB8A2A-1CFA-4605-B66F-C6B48E626FA5}"/>
    <dgm:cxn modelId="{98151673-6059-47CA-A192-2F4B7515740A}" srcId="{6CD2BBE8-7600-4BCA-AE21-0212C0D5BCE7}" destId="{45001354-2DFC-4F4F-B2AF-57AF754E3911}" srcOrd="4" destOrd="0" parTransId="{892B279F-14A9-4F88-9080-DCE39DA4682B}" sibTransId="{2B15B03F-74D5-465B-AD37-504C8894900F}"/>
    <dgm:cxn modelId="{0BA29354-2F7D-4A58-A2D0-74AB5EEE8C49}" srcId="{6CD2BBE8-7600-4BCA-AE21-0212C0D5BCE7}" destId="{97FDBA41-EA4E-4789-80FB-3BEBA94A5BD0}" srcOrd="1" destOrd="0" parTransId="{91487EE0-39FC-4122-8CE2-196F71FD4C9A}" sibTransId="{25979895-B80C-493A-A0F5-A8CFBEA157E4}"/>
    <dgm:cxn modelId="{7C8D4F7C-6CB2-4646-9126-3832F2CE57A5}" type="presOf" srcId="{25979895-B80C-493A-A0F5-A8CFBEA157E4}" destId="{242BF483-3B40-4B34-94DB-6D9B97892D1F}" srcOrd="0" destOrd="0" presId="urn:microsoft.com/office/officeart/2009/3/layout/DescendingProcess"/>
    <dgm:cxn modelId="{F98DA2B0-51B9-411E-87A2-C0864F108750}" type="presOf" srcId="{4957639E-583A-49B4-8C6D-6FAF7CAFD0EE}" destId="{C5EAF03A-DDCA-43E7-94CD-7CD0F2365FE7}" srcOrd="0" destOrd="0" presId="urn:microsoft.com/office/officeart/2009/3/layout/DescendingProcess"/>
    <dgm:cxn modelId="{93126DB4-60DD-48D8-8E86-89447CC75F94}" type="presOf" srcId="{6CD2BBE8-7600-4BCA-AE21-0212C0D5BCE7}" destId="{22988600-6EB3-4D27-8F0C-B550F579D546}" srcOrd="0" destOrd="0" presId="urn:microsoft.com/office/officeart/2009/3/layout/DescendingProcess"/>
    <dgm:cxn modelId="{9233A2B9-2E83-4831-B4FE-FCA332B8B37C}" srcId="{6CD2BBE8-7600-4BCA-AE21-0212C0D5BCE7}" destId="{344F035D-883D-4742-847D-E26EAD94309D}" srcOrd="2" destOrd="0" parTransId="{B4951B9C-991B-4B0D-904A-A5A3F5C8D961}" sibTransId="{D490ABF3-81CC-4306-A8CC-53DB900546D7}"/>
    <dgm:cxn modelId="{8D6E44CA-27A8-430E-8F6A-E4748A5507D8}" type="presOf" srcId="{45001354-2DFC-4F4F-B2AF-57AF754E3911}" destId="{2ED6947E-3F83-4FB6-BF1F-9B88990DF655}" srcOrd="0" destOrd="0" presId="urn:microsoft.com/office/officeart/2009/3/layout/DescendingProcess"/>
    <dgm:cxn modelId="{9AF1FCD5-E592-45C5-9A62-55B4A0656AE6}" type="presOf" srcId="{C39E656E-D0EE-4E8E-95C2-6712D41ED508}" destId="{BA49AE3D-4FC9-4EEA-9145-D71F51F33C01}" srcOrd="0" destOrd="0" presId="urn:microsoft.com/office/officeart/2009/3/layout/DescendingProcess"/>
    <dgm:cxn modelId="{309379E5-5B69-4A2D-977D-1EB02D9886D5}" type="presOf" srcId="{344F035D-883D-4742-847D-E26EAD94309D}" destId="{ACCB4DCE-1769-430A-A056-42E49C03899D}" srcOrd="0" destOrd="0" presId="urn:microsoft.com/office/officeart/2009/3/layout/DescendingProcess"/>
    <dgm:cxn modelId="{697D83C4-A999-4AB7-B044-3622DE96C706}" type="presParOf" srcId="{22988600-6EB3-4D27-8F0C-B550F579D546}" destId="{2FD61802-8860-4DF8-99EF-D6549712B0DB}" srcOrd="0" destOrd="0" presId="urn:microsoft.com/office/officeart/2009/3/layout/DescendingProcess"/>
    <dgm:cxn modelId="{6F758EA2-F186-4F52-8B68-19698506D0D9}" type="presParOf" srcId="{22988600-6EB3-4D27-8F0C-B550F579D546}" destId="{BA49AE3D-4FC9-4EEA-9145-D71F51F33C01}" srcOrd="1" destOrd="0" presId="urn:microsoft.com/office/officeart/2009/3/layout/DescendingProcess"/>
    <dgm:cxn modelId="{A2BCD366-71EE-478B-9F9A-5A78B249F3BA}" type="presParOf" srcId="{22988600-6EB3-4D27-8F0C-B550F579D546}" destId="{945A5176-4315-4D01-AF20-EE2DFE1256DE}" srcOrd="2" destOrd="0" presId="urn:microsoft.com/office/officeart/2009/3/layout/DescendingProcess"/>
    <dgm:cxn modelId="{5C33093A-5837-48FB-B2AF-67FD73DA749E}" type="presParOf" srcId="{22988600-6EB3-4D27-8F0C-B550F579D546}" destId="{F4F0EFBA-6EBC-40F9-ADF1-DA1D26848233}" srcOrd="3" destOrd="0" presId="urn:microsoft.com/office/officeart/2009/3/layout/DescendingProcess"/>
    <dgm:cxn modelId="{7FBD1244-B0B5-4C51-9B1D-18DEA8F7C763}" type="presParOf" srcId="{F4F0EFBA-6EBC-40F9-ADF1-DA1D26848233}" destId="{242BF483-3B40-4B34-94DB-6D9B97892D1F}" srcOrd="0" destOrd="0" presId="urn:microsoft.com/office/officeart/2009/3/layout/DescendingProcess"/>
    <dgm:cxn modelId="{9A7EBBA4-0329-4872-8583-C237B6CDA505}" type="presParOf" srcId="{22988600-6EB3-4D27-8F0C-B550F579D546}" destId="{ACCB4DCE-1769-430A-A056-42E49C03899D}" srcOrd="4" destOrd="0" presId="urn:microsoft.com/office/officeart/2009/3/layout/DescendingProcess"/>
    <dgm:cxn modelId="{C95FA3A1-B650-496F-8E20-B5F2275616C5}" type="presParOf" srcId="{22988600-6EB3-4D27-8F0C-B550F579D546}" destId="{9334C79C-02BA-410E-99D9-E8885DCFBC2F}" srcOrd="5" destOrd="0" presId="urn:microsoft.com/office/officeart/2009/3/layout/DescendingProcess"/>
    <dgm:cxn modelId="{ABCE7556-67E2-471E-A7C1-E3482DC46881}" type="presParOf" srcId="{9334C79C-02BA-410E-99D9-E8885DCFBC2F}" destId="{144C5C67-815A-4C18-B8AD-D325FC19895E}" srcOrd="0" destOrd="0" presId="urn:microsoft.com/office/officeart/2009/3/layout/DescendingProcess"/>
    <dgm:cxn modelId="{129B1256-682D-41CE-9D00-6A7D21AEBE29}" type="presParOf" srcId="{22988600-6EB3-4D27-8F0C-B550F579D546}" destId="{C5EAF03A-DDCA-43E7-94CD-7CD0F2365FE7}" srcOrd="6" destOrd="0" presId="urn:microsoft.com/office/officeart/2009/3/layout/DescendingProcess"/>
    <dgm:cxn modelId="{D0998B5B-D70E-4853-BDD6-98C758751117}" type="presParOf" srcId="{22988600-6EB3-4D27-8F0C-B550F579D546}" destId="{CDBD4901-6251-43EE-9E80-BDA704B13F44}" srcOrd="7" destOrd="0" presId="urn:microsoft.com/office/officeart/2009/3/layout/DescendingProcess"/>
    <dgm:cxn modelId="{76780934-4B68-46C9-BE1A-4B29D5DE4339}" type="presParOf" srcId="{CDBD4901-6251-43EE-9E80-BDA704B13F44}" destId="{18F89661-F8C9-447E-A56E-724C14471DC1}" srcOrd="0" destOrd="0" presId="urn:microsoft.com/office/officeart/2009/3/layout/DescendingProcess"/>
    <dgm:cxn modelId="{CF78517C-592E-4B51-9E3D-2554A86D0075}" type="presParOf" srcId="{22988600-6EB3-4D27-8F0C-B550F579D546}" destId="{2ED6947E-3F83-4FB6-BF1F-9B88990DF655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D2BBE8-7600-4BCA-AE21-0212C0D5BCE7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39E656E-D0EE-4E8E-95C2-6712D41ED508}">
      <dgm:prSet phldrT="[Tekst]"/>
      <dgm:spPr>
        <a:xfrm>
          <a:off x="1145857" y="0"/>
          <a:ext cx="945908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beroepskracht</a:t>
          </a:r>
        </a:p>
      </dgm:t>
    </dgm:pt>
    <dgm:pt modelId="{BF75429D-381A-460B-B8C9-E69601A7FA30}" type="parTrans" cxnId="{A8A9C261-D545-4977-B170-792BDDB1A42F}">
      <dgm:prSet/>
      <dgm:spPr/>
      <dgm:t>
        <a:bodyPr/>
        <a:lstStyle/>
        <a:p>
          <a:endParaRPr lang="nl-NL"/>
        </a:p>
      </dgm:t>
    </dgm:pt>
    <dgm:pt modelId="{99FB8A2A-1CFA-4605-B66F-C6B48E626FA5}" type="sibTrans" cxnId="{A8A9C261-D545-4977-B170-792BDDB1A42F}">
      <dgm:prSet/>
      <dgm:spPr/>
      <dgm:t>
        <a:bodyPr/>
        <a:lstStyle/>
        <a:p>
          <a:endParaRPr lang="nl-NL"/>
        </a:p>
      </dgm:t>
    </dgm:pt>
    <dgm:pt modelId="{97FDBA41-EA4E-4789-80FB-3BEBA94A5BD0}">
      <dgm:prSet phldrT="[Tekst]"/>
      <dgm:spPr>
        <a:xfrm>
          <a:off x="2321852" y="484574"/>
          <a:ext cx="1380515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ouders</a:t>
          </a:r>
        </a:p>
      </dgm:t>
    </dgm:pt>
    <dgm:pt modelId="{91487EE0-39FC-4122-8CE2-196F71FD4C9A}" type="parTrans" cxnId="{0BA29354-2F7D-4A58-A2D0-74AB5EEE8C49}">
      <dgm:prSet/>
      <dgm:spPr/>
      <dgm:t>
        <a:bodyPr/>
        <a:lstStyle/>
        <a:p>
          <a:endParaRPr lang="nl-NL"/>
        </a:p>
      </dgm:t>
    </dgm:pt>
    <dgm:pt modelId="{25979895-B80C-493A-A0F5-A8CFBEA157E4}" type="sibTrans" cxnId="{0BA29354-2F7D-4A58-A2D0-74AB5EEE8C49}">
      <dgm:prSet/>
      <dgm:spPr>
        <a:xfrm>
          <a:off x="2031920" y="645170"/>
          <a:ext cx="50665" cy="50665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344F035D-883D-4742-847D-E26EAD94309D}">
      <dgm:prSet phldrT="[Tekst]"/>
      <dgm:spPr>
        <a:xfrm>
          <a:off x="1145857" y="764396"/>
          <a:ext cx="1099299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bewustzijn ouders invloed op kinderen</a:t>
          </a:r>
        </a:p>
      </dgm:t>
    </dgm:pt>
    <dgm:pt modelId="{B4951B9C-991B-4B0D-904A-A5A3F5C8D961}" type="parTrans" cxnId="{9233A2B9-2E83-4831-B4FE-FCA332B8B37C}">
      <dgm:prSet/>
      <dgm:spPr/>
      <dgm:t>
        <a:bodyPr/>
        <a:lstStyle/>
        <a:p>
          <a:endParaRPr lang="nl-NL"/>
        </a:p>
      </dgm:t>
    </dgm:pt>
    <dgm:pt modelId="{D490ABF3-81CC-4306-A8CC-53DB900546D7}" type="sibTrans" cxnId="{9233A2B9-2E83-4831-B4FE-FCA332B8B37C}">
      <dgm:prSet/>
      <dgm:spPr>
        <a:xfrm>
          <a:off x="2378839" y="924991"/>
          <a:ext cx="50665" cy="50665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4957639E-583A-49B4-8C6D-6FAF7CAFD0EE}">
      <dgm:prSet phldrT="[Tekst]"/>
      <dgm:spPr>
        <a:xfrm>
          <a:off x="2858719" y="1091629"/>
          <a:ext cx="843648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wat willen ouders voor hun kind</a:t>
          </a:r>
        </a:p>
      </dgm:t>
    </dgm:pt>
    <dgm:pt modelId="{FB89FE79-A409-4CA6-84C1-29C25114A503}" type="parTrans" cxnId="{39007419-02F3-4CDF-805B-466F7D052C9C}">
      <dgm:prSet/>
      <dgm:spPr/>
      <dgm:t>
        <a:bodyPr/>
        <a:lstStyle/>
        <a:p>
          <a:endParaRPr lang="nl-NL"/>
        </a:p>
      </dgm:t>
    </dgm:pt>
    <dgm:pt modelId="{DBB0C6EB-1548-46D3-8FB3-A616D423B014}" type="sibTrans" cxnId="{39007419-02F3-4CDF-805B-466F7D052C9C}">
      <dgm:prSet/>
      <dgm:spPr>
        <a:xfrm>
          <a:off x="2638836" y="1252225"/>
          <a:ext cx="50665" cy="50665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45001354-2DFC-4F4F-B2AF-57AF754E3911}">
      <dgm:prSet phldrT="[Tekst]"/>
      <dgm:spPr>
        <a:xfrm>
          <a:off x="2424112" y="1952244"/>
          <a:ext cx="1278255" cy="37185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praten met je kind</a:t>
          </a:r>
        </a:p>
      </dgm:t>
    </dgm:pt>
    <dgm:pt modelId="{892B279F-14A9-4F88-9080-DCE39DA4682B}" type="parTrans" cxnId="{98151673-6059-47CA-A192-2F4B7515740A}">
      <dgm:prSet/>
      <dgm:spPr/>
      <dgm:t>
        <a:bodyPr/>
        <a:lstStyle/>
        <a:p>
          <a:endParaRPr lang="nl-NL"/>
        </a:p>
      </dgm:t>
    </dgm:pt>
    <dgm:pt modelId="{2B15B03F-74D5-465B-AD37-504C8894900F}" type="sibTrans" cxnId="{98151673-6059-47CA-A192-2F4B7515740A}">
      <dgm:prSet/>
      <dgm:spPr/>
      <dgm:t>
        <a:bodyPr/>
        <a:lstStyle/>
        <a:p>
          <a:endParaRPr lang="nl-NL"/>
        </a:p>
      </dgm:t>
    </dgm:pt>
    <dgm:pt modelId="{22988600-6EB3-4D27-8F0C-B550F579D546}" type="pres">
      <dgm:prSet presAssocID="{6CD2BBE8-7600-4BCA-AE21-0212C0D5BCE7}" presName="Name0" presStyleCnt="0">
        <dgm:presLayoutVars>
          <dgm:chMax val="7"/>
          <dgm:chPref val="5"/>
        </dgm:presLayoutVars>
      </dgm:prSet>
      <dgm:spPr/>
    </dgm:pt>
    <dgm:pt modelId="{2FD61802-8860-4DF8-99EF-D6549712B0DB}" type="pres">
      <dgm:prSet presAssocID="{6CD2BBE8-7600-4BCA-AE21-0212C0D5BCE7}" presName="arrowNode" presStyleLbl="node1" presStyleIdx="0" presStyleCnt="1"/>
      <dgm:spPr>
        <a:xfrm rot="4396374">
          <a:off x="1280353" y="462477"/>
          <a:ext cx="2006300" cy="1399144"/>
        </a:xfrm>
        <a:prstGeom prst="swooshArrow">
          <a:avLst>
            <a:gd name="adj1" fmla="val 16310"/>
            <a:gd name="adj2" fmla="val 313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BA49AE3D-4FC9-4EEA-9145-D71F51F33C01}" type="pres">
      <dgm:prSet presAssocID="{C39E656E-D0EE-4E8E-95C2-6712D41ED508}" presName="txNode1" presStyleLbl="revTx" presStyleIdx="0" presStyleCnt="5">
        <dgm:presLayoutVars>
          <dgm:bulletEnabled val="1"/>
        </dgm:presLayoutVars>
      </dgm:prSet>
      <dgm:spPr/>
    </dgm:pt>
    <dgm:pt modelId="{945A5176-4315-4D01-AF20-EE2DFE1256DE}" type="pres">
      <dgm:prSet presAssocID="{97FDBA41-EA4E-4789-80FB-3BEBA94A5BD0}" presName="txNode2" presStyleLbl="revTx" presStyleIdx="1" presStyleCnt="5">
        <dgm:presLayoutVars>
          <dgm:bulletEnabled val="1"/>
        </dgm:presLayoutVars>
      </dgm:prSet>
      <dgm:spPr/>
    </dgm:pt>
    <dgm:pt modelId="{F4F0EFBA-6EBC-40F9-ADF1-DA1D26848233}" type="pres">
      <dgm:prSet presAssocID="{25979895-B80C-493A-A0F5-A8CFBEA157E4}" presName="dotNode2" presStyleCnt="0"/>
      <dgm:spPr/>
    </dgm:pt>
    <dgm:pt modelId="{242BF483-3B40-4B34-94DB-6D9B97892D1F}" type="pres">
      <dgm:prSet presAssocID="{25979895-B80C-493A-A0F5-A8CFBEA157E4}" presName="dotRepeatNode" presStyleLbl="fgShp" presStyleIdx="0" presStyleCnt="3"/>
      <dgm:spPr/>
    </dgm:pt>
    <dgm:pt modelId="{ACCB4DCE-1769-430A-A056-42E49C03899D}" type="pres">
      <dgm:prSet presAssocID="{344F035D-883D-4742-847D-E26EAD94309D}" presName="txNode3" presStyleLbl="revTx" presStyleIdx="2" presStyleCnt="5">
        <dgm:presLayoutVars>
          <dgm:bulletEnabled val="1"/>
        </dgm:presLayoutVars>
      </dgm:prSet>
      <dgm:spPr/>
    </dgm:pt>
    <dgm:pt modelId="{9334C79C-02BA-410E-99D9-E8885DCFBC2F}" type="pres">
      <dgm:prSet presAssocID="{D490ABF3-81CC-4306-A8CC-53DB900546D7}" presName="dotNode3" presStyleCnt="0"/>
      <dgm:spPr/>
    </dgm:pt>
    <dgm:pt modelId="{144C5C67-815A-4C18-B8AD-D325FC19895E}" type="pres">
      <dgm:prSet presAssocID="{D490ABF3-81CC-4306-A8CC-53DB900546D7}" presName="dotRepeatNode" presStyleLbl="fgShp" presStyleIdx="1" presStyleCnt="3"/>
      <dgm:spPr/>
    </dgm:pt>
    <dgm:pt modelId="{C5EAF03A-DDCA-43E7-94CD-7CD0F2365FE7}" type="pres">
      <dgm:prSet presAssocID="{4957639E-583A-49B4-8C6D-6FAF7CAFD0EE}" presName="txNode4" presStyleLbl="revTx" presStyleIdx="3" presStyleCnt="5">
        <dgm:presLayoutVars>
          <dgm:bulletEnabled val="1"/>
        </dgm:presLayoutVars>
      </dgm:prSet>
      <dgm:spPr/>
    </dgm:pt>
    <dgm:pt modelId="{CDBD4901-6251-43EE-9E80-BDA704B13F44}" type="pres">
      <dgm:prSet presAssocID="{DBB0C6EB-1548-46D3-8FB3-A616D423B014}" presName="dotNode4" presStyleCnt="0"/>
      <dgm:spPr/>
    </dgm:pt>
    <dgm:pt modelId="{18F89661-F8C9-447E-A56E-724C14471DC1}" type="pres">
      <dgm:prSet presAssocID="{DBB0C6EB-1548-46D3-8FB3-A616D423B014}" presName="dotRepeatNode" presStyleLbl="fgShp" presStyleIdx="2" presStyleCnt="3"/>
      <dgm:spPr/>
    </dgm:pt>
    <dgm:pt modelId="{2ED6947E-3F83-4FB6-BF1F-9B88990DF655}" type="pres">
      <dgm:prSet presAssocID="{45001354-2DFC-4F4F-B2AF-57AF754E3911}" presName="txNode5" presStyleLbl="revTx" presStyleIdx="4" presStyleCnt="5">
        <dgm:presLayoutVars>
          <dgm:bulletEnabled val="1"/>
        </dgm:presLayoutVars>
      </dgm:prSet>
      <dgm:spPr/>
    </dgm:pt>
  </dgm:ptLst>
  <dgm:cxnLst>
    <dgm:cxn modelId="{703B7801-7399-4887-8283-65E180C54D0A}" type="presOf" srcId="{97FDBA41-EA4E-4789-80FB-3BEBA94A5BD0}" destId="{945A5176-4315-4D01-AF20-EE2DFE1256DE}" srcOrd="0" destOrd="0" presId="urn:microsoft.com/office/officeart/2009/3/layout/DescendingProcess"/>
    <dgm:cxn modelId="{39007419-02F3-4CDF-805B-466F7D052C9C}" srcId="{6CD2BBE8-7600-4BCA-AE21-0212C0D5BCE7}" destId="{4957639E-583A-49B4-8C6D-6FAF7CAFD0EE}" srcOrd="3" destOrd="0" parTransId="{FB89FE79-A409-4CA6-84C1-29C25114A503}" sibTransId="{DBB0C6EB-1548-46D3-8FB3-A616D423B014}"/>
    <dgm:cxn modelId="{F2E89524-A634-4EDD-BB12-27E66B9653B5}" type="presOf" srcId="{D490ABF3-81CC-4306-A8CC-53DB900546D7}" destId="{144C5C67-815A-4C18-B8AD-D325FC19895E}" srcOrd="0" destOrd="0" presId="urn:microsoft.com/office/officeart/2009/3/layout/DescendingProcess"/>
    <dgm:cxn modelId="{9157255C-50DB-48F1-910F-85172DAC84B6}" type="presOf" srcId="{DBB0C6EB-1548-46D3-8FB3-A616D423B014}" destId="{18F89661-F8C9-447E-A56E-724C14471DC1}" srcOrd="0" destOrd="0" presId="urn:microsoft.com/office/officeart/2009/3/layout/DescendingProcess"/>
    <dgm:cxn modelId="{A8A9C261-D545-4977-B170-792BDDB1A42F}" srcId="{6CD2BBE8-7600-4BCA-AE21-0212C0D5BCE7}" destId="{C39E656E-D0EE-4E8E-95C2-6712D41ED508}" srcOrd="0" destOrd="0" parTransId="{BF75429D-381A-460B-B8C9-E69601A7FA30}" sibTransId="{99FB8A2A-1CFA-4605-B66F-C6B48E626FA5}"/>
    <dgm:cxn modelId="{98151673-6059-47CA-A192-2F4B7515740A}" srcId="{6CD2BBE8-7600-4BCA-AE21-0212C0D5BCE7}" destId="{45001354-2DFC-4F4F-B2AF-57AF754E3911}" srcOrd="4" destOrd="0" parTransId="{892B279F-14A9-4F88-9080-DCE39DA4682B}" sibTransId="{2B15B03F-74D5-465B-AD37-504C8894900F}"/>
    <dgm:cxn modelId="{0BA29354-2F7D-4A58-A2D0-74AB5EEE8C49}" srcId="{6CD2BBE8-7600-4BCA-AE21-0212C0D5BCE7}" destId="{97FDBA41-EA4E-4789-80FB-3BEBA94A5BD0}" srcOrd="1" destOrd="0" parTransId="{91487EE0-39FC-4122-8CE2-196F71FD4C9A}" sibTransId="{25979895-B80C-493A-A0F5-A8CFBEA157E4}"/>
    <dgm:cxn modelId="{7C8D4F7C-6CB2-4646-9126-3832F2CE57A5}" type="presOf" srcId="{25979895-B80C-493A-A0F5-A8CFBEA157E4}" destId="{242BF483-3B40-4B34-94DB-6D9B97892D1F}" srcOrd="0" destOrd="0" presId="urn:microsoft.com/office/officeart/2009/3/layout/DescendingProcess"/>
    <dgm:cxn modelId="{F98DA2B0-51B9-411E-87A2-C0864F108750}" type="presOf" srcId="{4957639E-583A-49B4-8C6D-6FAF7CAFD0EE}" destId="{C5EAF03A-DDCA-43E7-94CD-7CD0F2365FE7}" srcOrd="0" destOrd="0" presId="urn:microsoft.com/office/officeart/2009/3/layout/DescendingProcess"/>
    <dgm:cxn modelId="{93126DB4-60DD-48D8-8E86-89447CC75F94}" type="presOf" srcId="{6CD2BBE8-7600-4BCA-AE21-0212C0D5BCE7}" destId="{22988600-6EB3-4D27-8F0C-B550F579D546}" srcOrd="0" destOrd="0" presId="urn:microsoft.com/office/officeart/2009/3/layout/DescendingProcess"/>
    <dgm:cxn modelId="{9233A2B9-2E83-4831-B4FE-FCA332B8B37C}" srcId="{6CD2BBE8-7600-4BCA-AE21-0212C0D5BCE7}" destId="{344F035D-883D-4742-847D-E26EAD94309D}" srcOrd="2" destOrd="0" parTransId="{B4951B9C-991B-4B0D-904A-A5A3F5C8D961}" sibTransId="{D490ABF3-81CC-4306-A8CC-53DB900546D7}"/>
    <dgm:cxn modelId="{8D6E44CA-27A8-430E-8F6A-E4748A5507D8}" type="presOf" srcId="{45001354-2DFC-4F4F-B2AF-57AF754E3911}" destId="{2ED6947E-3F83-4FB6-BF1F-9B88990DF655}" srcOrd="0" destOrd="0" presId="urn:microsoft.com/office/officeart/2009/3/layout/DescendingProcess"/>
    <dgm:cxn modelId="{9AF1FCD5-E592-45C5-9A62-55B4A0656AE6}" type="presOf" srcId="{C39E656E-D0EE-4E8E-95C2-6712D41ED508}" destId="{BA49AE3D-4FC9-4EEA-9145-D71F51F33C01}" srcOrd="0" destOrd="0" presId="urn:microsoft.com/office/officeart/2009/3/layout/DescendingProcess"/>
    <dgm:cxn modelId="{309379E5-5B69-4A2D-977D-1EB02D9886D5}" type="presOf" srcId="{344F035D-883D-4742-847D-E26EAD94309D}" destId="{ACCB4DCE-1769-430A-A056-42E49C03899D}" srcOrd="0" destOrd="0" presId="urn:microsoft.com/office/officeart/2009/3/layout/DescendingProcess"/>
    <dgm:cxn modelId="{697D83C4-A999-4AB7-B044-3622DE96C706}" type="presParOf" srcId="{22988600-6EB3-4D27-8F0C-B550F579D546}" destId="{2FD61802-8860-4DF8-99EF-D6549712B0DB}" srcOrd="0" destOrd="0" presId="urn:microsoft.com/office/officeart/2009/3/layout/DescendingProcess"/>
    <dgm:cxn modelId="{6F758EA2-F186-4F52-8B68-19698506D0D9}" type="presParOf" srcId="{22988600-6EB3-4D27-8F0C-B550F579D546}" destId="{BA49AE3D-4FC9-4EEA-9145-D71F51F33C01}" srcOrd="1" destOrd="0" presId="urn:microsoft.com/office/officeart/2009/3/layout/DescendingProcess"/>
    <dgm:cxn modelId="{A2BCD366-71EE-478B-9F9A-5A78B249F3BA}" type="presParOf" srcId="{22988600-6EB3-4D27-8F0C-B550F579D546}" destId="{945A5176-4315-4D01-AF20-EE2DFE1256DE}" srcOrd="2" destOrd="0" presId="urn:microsoft.com/office/officeart/2009/3/layout/DescendingProcess"/>
    <dgm:cxn modelId="{5C33093A-5837-48FB-B2AF-67FD73DA749E}" type="presParOf" srcId="{22988600-6EB3-4D27-8F0C-B550F579D546}" destId="{F4F0EFBA-6EBC-40F9-ADF1-DA1D26848233}" srcOrd="3" destOrd="0" presId="urn:microsoft.com/office/officeart/2009/3/layout/DescendingProcess"/>
    <dgm:cxn modelId="{7FBD1244-B0B5-4C51-9B1D-18DEA8F7C763}" type="presParOf" srcId="{F4F0EFBA-6EBC-40F9-ADF1-DA1D26848233}" destId="{242BF483-3B40-4B34-94DB-6D9B97892D1F}" srcOrd="0" destOrd="0" presId="urn:microsoft.com/office/officeart/2009/3/layout/DescendingProcess"/>
    <dgm:cxn modelId="{9A7EBBA4-0329-4872-8583-C237B6CDA505}" type="presParOf" srcId="{22988600-6EB3-4D27-8F0C-B550F579D546}" destId="{ACCB4DCE-1769-430A-A056-42E49C03899D}" srcOrd="4" destOrd="0" presId="urn:microsoft.com/office/officeart/2009/3/layout/DescendingProcess"/>
    <dgm:cxn modelId="{C95FA3A1-B650-496F-8E20-B5F2275616C5}" type="presParOf" srcId="{22988600-6EB3-4D27-8F0C-B550F579D546}" destId="{9334C79C-02BA-410E-99D9-E8885DCFBC2F}" srcOrd="5" destOrd="0" presId="urn:microsoft.com/office/officeart/2009/3/layout/DescendingProcess"/>
    <dgm:cxn modelId="{ABCE7556-67E2-471E-A7C1-E3482DC46881}" type="presParOf" srcId="{9334C79C-02BA-410E-99D9-E8885DCFBC2F}" destId="{144C5C67-815A-4C18-B8AD-D325FC19895E}" srcOrd="0" destOrd="0" presId="urn:microsoft.com/office/officeart/2009/3/layout/DescendingProcess"/>
    <dgm:cxn modelId="{129B1256-682D-41CE-9D00-6A7D21AEBE29}" type="presParOf" srcId="{22988600-6EB3-4D27-8F0C-B550F579D546}" destId="{C5EAF03A-DDCA-43E7-94CD-7CD0F2365FE7}" srcOrd="6" destOrd="0" presId="urn:microsoft.com/office/officeart/2009/3/layout/DescendingProcess"/>
    <dgm:cxn modelId="{D0998B5B-D70E-4853-BDD6-98C758751117}" type="presParOf" srcId="{22988600-6EB3-4D27-8F0C-B550F579D546}" destId="{CDBD4901-6251-43EE-9E80-BDA704B13F44}" srcOrd="7" destOrd="0" presId="urn:microsoft.com/office/officeart/2009/3/layout/DescendingProcess"/>
    <dgm:cxn modelId="{76780934-4B68-46C9-BE1A-4B29D5DE4339}" type="presParOf" srcId="{CDBD4901-6251-43EE-9E80-BDA704B13F44}" destId="{18F89661-F8C9-447E-A56E-724C14471DC1}" srcOrd="0" destOrd="0" presId="urn:microsoft.com/office/officeart/2009/3/layout/DescendingProcess"/>
    <dgm:cxn modelId="{CF78517C-592E-4B51-9E3D-2554A86D0075}" type="presParOf" srcId="{22988600-6EB3-4D27-8F0C-B550F579D546}" destId="{2ED6947E-3F83-4FB6-BF1F-9B88990DF655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61802-8860-4DF8-99EF-D6549712B0DB}">
      <dsp:nvSpPr>
        <dsp:cNvPr id="0" name=""/>
        <dsp:cNvSpPr/>
      </dsp:nvSpPr>
      <dsp:spPr>
        <a:xfrm rot="4396374">
          <a:off x="1902283" y="894628"/>
          <a:ext cx="3881041" cy="2706542"/>
        </a:xfrm>
        <a:prstGeom prst="swooshArrow">
          <a:avLst>
            <a:gd name="adj1" fmla="val 16310"/>
            <a:gd name="adj2" fmla="val 313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BF483-3B40-4B34-94DB-6D9B97892D1F}">
      <dsp:nvSpPr>
        <dsp:cNvPr id="0" name=""/>
        <dsp:cNvSpPr/>
      </dsp:nvSpPr>
      <dsp:spPr>
        <a:xfrm>
          <a:off x="3356133" y="1248034"/>
          <a:ext cx="98008" cy="98008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C5C67-815A-4C18-B8AD-D325FC19895E}">
      <dsp:nvSpPr>
        <dsp:cNvPr id="0" name=""/>
        <dsp:cNvSpPr/>
      </dsp:nvSpPr>
      <dsp:spPr>
        <a:xfrm>
          <a:off x="4027221" y="1789328"/>
          <a:ext cx="98008" cy="98008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F89661-F8C9-447E-A56E-724C14471DC1}">
      <dsp:nvSpPr>
        <dsp:cNvPr id="0" name=""/>
        <dsp:cNvSpPr/>
      </dsp:nvSpPr>
      <dsp:spPr>
        <a:xfrm>
          <a:off x="4530166" y="2422337"/>
          <a:ext cx="98008" cy="98008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9AE3D-4FC9-4EEA-9145-D71F51F33C01}">
      <dsp:nvSpPr>
        <dsp:cNvPr id="0" name=""/>
        <dsp:cNvSpPr/>
      </dsp:nvSpPr>
      <dsp:spPr>
        <a:xfrm>
          <a:off x="1642109" y="0"/>
          <a:ext cx="1829790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beroepskracht</a:t>
          </a:r>
        </a:p>
      </dsp:txBody>
      <dsp:txXfrm>
        <a:off x="1642109" y="0"/>
        <a:ext cx="1829790" cy="719328"/>
      </dsp:txXfrm>
    </dsp:sp>
    <dsp:sp modelId="{945A5176-4315-4D01-AF20-EE2DFE1256DE}">
      <dsp:nvSpPr>
        <dsp:cNvPr id="0" name=""/>
        <dsp:cNvSpPr/>
      </dsp:nvSpPr>
      <dsp:spPr>
        <a:xfrm>
          <a:off x="3916984" y="937374"/>
          <a:ext cx="2670505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ouders</a:t>
          </a:r>
        </a:p>
      </dsp:txBody>
      <dsp:txXfrm>
        <a:off x="3916984" y="937374"/>
        <a:ext cx="2670505" cy="719328"/>
      </dsp:txXfrm>
    </dsp:sp>
    <dsp:sp modelId="{ACCB4DCE-1769-430A-A056-42E49C03899D}">
      <dsp:nvSpPr>
        <dsp:cNvPr id="0" name=""/>
        <dsp:cNvSpPr/>
      </dsp:nvSpPr>
      <dsp:spPr>
        <a:xfrm>
          <a:off x="1642109" y="1478668"/>
          <a:ext cx="2126513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bewustzijn ouders invloed op kinderen</a:t>
          </a:r>
        </a:p>
      </dsp:txBody>
      <dsp:txXfrm>
        <a:off x="1642109" y="1478668"/>
        <a:ext cx="2126513" cy="719328"/>
      </dsp:txXfrm>
    </dsp:sp>
    <dsp:sp modelId="{C5EAF03A-DDCA-43E7-94CD-7CD0F2365FE7}">
      <dsp:nvSpPr>
        <dsp:cNvPr id="0" name=""/>
        <dsp:cNvSpPr/>
      </dsp:nvSpPr>
      <dsp:spPr>
        <a:xfrm>
          <a:off x="4955514" y="2111677"/>
          <a:ext cx="1631975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wat willen ouders voor hun kind</a:t>
          </a:r>
        </a:p>
      </dsp:txBody>
      <dsp:txXfrm>
        <a:off x="4955514" y="2111677"/>
        <a:ext cx="1631975" cy="719328"/>
      </dsp:txXfrm>
    </dsp:sp>
    <dsp:sp modelId="{2ED6947E-3F83-4FB6-BF1F-9B88990DF655}">
      <dsp:nvSpPr>
        <dsp:cNvPr id="0" name=""/>
        <dsp:cNvSpPr/>
      </dsp:nvSpPr>
      <dsp:spPr>
        <a:xfrm>
          <a:off x="4114800" y="3776472"/>
          <a:ext cx="2472690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praten met je kind</a:t>
          </a:r>
        </a:p>
      </dsp:txBody>
      <dsp:txXfrm>
        <a:off x="4114800" y="3776472"/>
        <a:ext cx="2472690" cy="7193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61802-8860-4DF8-99EF-D6549712B0DB}">
      <dsp:nvSpPr>
        <dsp:cNvPr id="0" name=""/>
        <dsp:cNvSpPr/>
      </dsp:nvSpPr>
      <dsp:spPr>
        <a:xfrm rot="4396374">
          <a:off x="1902283" y="894628"/>
          <a:ext cx="3881041" cy="2706542"/>
        </a:xfrm>
        <a:prstGeom prst="swooshArrow">
          <a:avLst>
            <a:gd name="adj1" fmla="val 16310"/>
            <a:gd name="adj2" fmla="val 313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BF483-3B40-4B34-94DB-6D9B97892D1F}">
      <dsp:nvSpPr>
        <dsp:cNvPr id="0" name=""/>
        <dsp:cNvSpPr/>
      </dsp:nvSpPr>
      <dsp:spPr>
        <a:xfrm>
          <a:off x="3356133" y="1248034"/>
          <a:ext cx="98008" cy="98008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C5C67-815A-4C18-B8AD-D325FC19895E}">
      <dsp:nvSpPr>
        <dsp:cNvPr id="0" name=""/>
        <dsp:cNvSpPr/>
      </dsp:nvSpPr>
      <dsp:spPr>
        <a:xfrm>
          <a:off x="4027221" y="1789328"/>
          <a:ext cx="98008" cy="98008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F89661-F8C9-447E-A56E-724C14471DC1}">
      <dsp:nvSpPr>
        <dsp:cNvPr id="0" name=""/>
        <dsp:cNvSpPr/>
      </dsp:nvSpPr>
      <dsp:spPr>
        <a:xfrm>
          <a:off x="4530166" y="2422337"/>
          <a:ext cx="98008" cy="98008"/>
        </a:xfrm>
        <a:prstGeom prst="ellipse">
          <a:avLst/>
        </a:prstGeo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9AE3D-4FC9-4EEA-9145-D71F51F33C01}">
      <dsp:nvSpPr>
        <dsp:cNvPr id="0" name=""/>
        <dsp:cNvSpPr/>
      </dsp:nvSpPr>
      <dsp:spPr>
        <a:xfrm>
          <a:off x="1642109" y="0"/>
          <a:ext cx="1829790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beroepskracht</a:t>
          </a:r>
        </a:p>
      </dsp:txBody>
      <dsp:txXfrm>
        <a:off x="1642109" y="0"/>
        <a:ext cx="1829790" cy="719328"/>
      </dsp:txXfrm>
    </dsp:sp>
    <dsp:sp modelId="{945A5176-4315-4D01-AF20-EE2DFE1256DE}">
      <dsp:nvSpPr>
        <dsp:cNvPr id="0" name=""/>
        <dsp:cNvSpPr/>
      </dsp:nvSpPr>
      <dsp:spPr>
        <a:xfrm>
          <a:off x="3916984" y="937374"/>
          <a:ext cx="2670505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Perspectief ouders</a:t>
          </a:r>
        </a:p>
      </dsp:txBody>
      <dsp:txXfrm>
        <a:off x="3916984" y="937374"/>
        <a:ext cx="2670505" cy="719328"/>
      </dsp:txXfrm>
    </dsp:sp>
    <dsp:sp modelId="{ACCB4DCE-1769-430A-A056-42E49C03899D}">
      <dsp:nvSpPr>
        <dsp:cNvPr id="0" name=""/>
        <dsp:cNvSpPr/>
      </dsp:nvSpPr>
      <dsp:spPr>
        <a:xfrm>
          <a:off x="1642109" y="1478668"/>
          <a:ext cx="2126513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bewustzijn ouders invloed op kinderen</a:t>
          </a:r>
        </a:p>
      </dsp:txBody>
      <dsp:txXfrm>
        <a:off x="1642109" y="1478668"/>
        <a:ext cx="2126513" cy="719328"/>
      </dsp:txXfrm>
    </dsp:sp>
    <dsp:sp modelId="{C5EAF03A-DDCA-43E7-94CD-7CD0F2365FE7}">
      <dsp:nvSpPr>
        <dsp:cNvPr id="0" name=""/>
        <dsp:cNvSpPr/>
      </dsp:nvSpPr>
      <dsp:spPr>
        <a:xfrm>
          <a:off x="4955514" y="2111677"/>
          <a:ext cx="1631975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wat willen ouders voor hun kind</a:t>
          </a:r>
        </a:p>
      </dsp:txBody>
      <dsp:txXfrm>
        <a:off x="4955514" y="2111677"/>
        <a:ext cx="1631975" cy="719328"/>
      </dsp:txXfrm>
    </dsp:sp>
    <dsp:sp modelId="{2ED6947E-3F83-4FB6-BF1F-9B88990DF655}">
      <dsp:nvSpPr>
        <dsp:cNvPr id="0" name=""/>
        <dsp:cNvSpPr/>
      </dsp:nvSpPr>
      <dsp:spPr>
        <a:xfrm>
          <a:off x="4114800" y="3776472"/>
          <a:ext cx="2472690" cy="719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praten met je kind</a:t>
          </a:r>
        </a:p>
      </dsp:txBody>
      <dsp:txXfrm>
        <a:off x="4114800" y="3776472"/>
        <a:ext cx="2472690" cy="719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BE652-666F-C949-9DF0-18572841A143}" type="datetimeFigureOut">
              <a:rPr lang="nl-NL" smtClean="0"/>
              <a:pPr/>
              <a:t>27-5-2025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3D8C1-59E0-8946-B3A5-7BA89C2FB78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9357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0BD75-9D27-E744-A226-153377828825}" type="datetimeFigureOut">
              <a:rPr lang="nl-NL" smtClean="0"/>
              <a:pPr/>
              <a:t>27-5-2025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162D4-2203-B748-A560-18560CD1B4D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22130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F162D4-2203-B748-A560-18560CD1B4D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5728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162D4-2203-B748-A560-18560CD1B4DA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5172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162D4-2203-B748-A560-18560CD1B4DA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4879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162D4-2203-B748-A560-18560CD1B4DA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6167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162D4-2203-B748-A560-18560CD1B4DA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6167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6172200"/>
          </a:xfrm>
          <a:prstGeom prst="rect">
            <a:avLst/>
          </a:prstGeom>
          <a:solidFill>
            <a:srgbClr val="4949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2643187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none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9667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029E-A558-461D-A004-D55AD62DE3B2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0" name="Afbeelding 9" descr="KIS_beeldmerk_diap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64963" y="152400"/>
            <a:ext cx="1891074" cy="11904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C8D6-B0CD-4CE5-BB6B-9E1347C7B22E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87E5C-C4B7-4C45-9C3F-432CCFF7905A}" type="datetime1">
              <a:rPr lang="nl-NL" smtClean="0"/>
              <a:t>27-5-2025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3B75-B946-4AAE-80A6-74D271B6C60D}" type="datetime1">
              <a:rPr lang="nl-NL" smtClean="0"/>
              <a:t>27-5-2025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6172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2643187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none">
                <a:solidFill>
                  <a:srgbClr val="49494D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9667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E0000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70EE4-7555-43D8-8ED8-523BA6DC82ED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2" name="Afbeelding 11" descr="KIS_tekstbeeldmerk_diap-transp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7175" y="151200"/>
            <a:ext cx="1845825" cy="1162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66CE-803F-431E-9868-DDA1DB5B18FE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8A64-DEE7-411C-84B0-733538A24BBE}" type="datetime1">
              <a:rPr lang="nl-NL" smtClean="0"/>
              <a:t>27-5-2025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5625-3DD4-423D-B668-A0553D4D457B}" type="datetime1">
              <a:rPr lang="nl-NL" smtClean="0"/>
              <a:t>27-5-2025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6172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2643187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none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9667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4290-28C6-42EF-ACA3-3CFD672A6B64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2" name="Afbeelding 11" descr="KIS_tekstbeeldmerk_diap-transp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7175" y="151200"/>
            <a:ext cx="1845825" cy="1162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8B03-607D-4564-B48E-CF46F0A2CD94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0353-B052-4F59-98B1-F05372EFB599}" type="datetime1">
              <a:rPr lang="nl-NL" smtClean="0"/>
              <a:t>27-5-2025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1D1F-8214-4531-9756-2915BB682C3A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F3599-D541-4223-AB2C-6D436E7C0C50}" type="datetime1">
              <a:rPr lang="nl-NL" smtClean="0"/>
              <a:t>27-5-2025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6172200"/>
          </a:xfrm>
          <a:prstGeom prst="rect">
            <a:avLst/>
          </a:prstGeom>
          <a:solidFill>
            <a:srgbClr val="4949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2643187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none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9667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211960" y="6356350"/>
            <a:ext cx="2133600" cy="365125"/>
          </a:xfrm>
        </p:spPr>
        <p:txBody>
          <a:bodyPr/>
          <a:lstStyle/>
          <a:p>
            <a:fld id="{ACC16CA5-6D68-5743-9404-1F802EE78637}" type="datetime1">
              <a:rPr lang="en-US" smtClean="0"/>
              <a:pPr/>
              <a:t>5/27/2025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Basisopmaak van KIS-presentatie</a:t>
            </a:r>
          </a:p>
        </p:txBody>
      </p:sp>
      <p:pic>
        <p:nvPicPr>
          <p:cNvPr id="11" name="Afbeelding 10" descr="Afbeelding met tekst&#10;&#10;Automatisch gegenereerde beschrijving">
            <a:extLst>
              <a:ext uri="{FF2B5EF4-FFF2-40B4-BE49-F238E27FC236}">
                <a16:creationId xmlns:a16="http://schemas.microsoft.com/office/drawing/2014/main" id="{46EC3815-6BC0-4B40-87EE-8B54E08DDE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0146" y="376478"/>
            <a:ext cx="2772000" cy="626112"/>
          </a:xfrm>
          <a:prstGeom prst="rect">
            <a:avLst/>
          </a:prstGeom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D420CDBD-A7BA-6982-7385-B6363E03069A}"/>
              </a:ext>
            </a:extLst>
          </p:cNvPr>
          <p:cNvSpPr/>
          <p:nvPr userDrawn="1"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8" name="Groep 7">
            <a:extLst>
              <a:ext uri="{FF2B5EF4-FFF2-40B4-BE49-F238E27FC236}">
                <a16:creationId xmlns:a16="http://schemas.microsoft.com/office/drawing/2014/main" id="{7C73FD60-8DF4-FEF2-FA48-A7D51426595A}"/>
              </a:ext>
            </a:extLst>
          </p:cNvPr>
          <p:cNvGrpSpPr/>
          <p:nvPr userDrawn="1"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10" name="Straight Connector 36">
              <a:extLst>
                <a:ext uri="{FF2B5EF4-FFF2-40B4-BE49-F238E27FC236}">
                  <a16:creationId xmlns:a16="http://schemas.microsoft.com/office/drawing/2014/main" id="{E8C11196-E9D4-17DF-8E26-3FE5A135C11B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37">
              <a:extLst>
                <a:ext uri="{FF2B5EF4-FFF2-40B4-BE49-F238E27FC236}">
                  <a16:creationId xmlns:a16="http://schemas.microsoft.com/office/drawing/2014/main" id="{B6D8B9B8-8226-1620-D4C5-2E7E1084A8E2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38">
              <a:extLst>
                <a:ext uri="{FF2B5EF4-FFF2-40B4-BE49-F238E27FC236}">
                  <a16:creationId xmlns:a16="http://schemas.microsoft.com/office/drawing/2014/main" id="{D4B9F9D6-2212-2F15-3093-A02E3DEC7CA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39">
              <a:extLst>
                <a:ext uri="{FF2B5EF4-FFF2-40B4-BE49-F238E27FC236}">
                  <a16:creationId xmlns:a16="http://schemas.microsoft.com/office/drawing/2014/main" id="{D408CA04-F552-6E40-8D1C-C23015D13C79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602086" y="6356350"/>
            <a:ext cx="427440" cy="365125"/>
          </a:xfrm>
        </p:spPr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963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26B4-8290-F743-BF07-FF7577C78D6F}" type="datetime1">
              <a:rPr lang="en-US" smtClean="0"/>
              <a:pPr/>
              <a:t>5/27/2025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Basisopmaak van KIS-presentatie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2249316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A869-5275-404D-AF0E-537C78AD5C33}" type="datetime1">
              <a:rPr lang="en-US" smtClean="0"/>
              <a:pPr/>
              <a:t>5/27/2025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Basisopmaak van KIS-presentatie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8001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DDB-9CF8-B143-BDE2-6DCDC68D8762}" type="datetime1">
              <a:rPr lang="en-US" smtClean="0"/>
              <a:pPr/>
              <a:t>5/27/2025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Basisopmaak van KIS-presentatie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746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2EF0-C95E-43AE-8CD8-D9E5C5020FAB}" type="datetime1">
              <a:rPr lang="nl-NL" smtClean="0"/>
              <a:t>27-5-2025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FE8B-FB3C-432A-A121-BD76E781CCE7}" type="datetime1">
              <a:rPr lang="nl-NL" smtClean="0"/>
              <a:t>27-5-2025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6172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2643187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none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9667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AA09-C3A2-4E65-998A-D72B6AAD421A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2" name="Afbeelding 11" descr="KIS_tekstbeeldmerk_diap-transp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7175" y="151200"/>
            <a:ext cx="1845825" cy="1162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9B92-45E5-49D0-B12A-DB33B6A6E071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5974-2BCA-4D41-A926-96171DE1967E}" type="datetime1">
              <a:rPr lang="nl-NL" smtClean="0"/>
              <a:t>27-5-2025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30EE-459D-4A7F-8F74-12636E65FF55}" type="datetime1">
              <a:rPr lang="nl-NL" smtClean="0"/>
              <a:t>27-5-2025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6172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2643187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none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9667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4B684-42A2-467B-871F-099A96DE6D9E}" type="datetime1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Waardenopvoeding in diversiteit Teambijeenkomst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51A7-32ED-144D-A365-B5DFE247ADA5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2" name="Afbeelding 11" descr="KIS_tekstbeeldmerk_diap-transp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7175" y="151200"/>
            <a:ext cx="1845825" cy="11628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 userDrawn="1"/>
        </p:nvSpPr>
        <p:spPr>
          <a:xfrm>
            <a:off x="0" y="1"/>
            <a:ext cx="9144000" cy="1417637"/>
          </a:xfrm>
          <a:prstGeom prst="rect">
            <a:avLst/>
          </a:prstGeom>
          <a:solidFill>
            <a:srgbClr val="4949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fld id="{91008D33-2A4B-4D3E-9A04-14DFC188062F}" type="datetime1">
              <a:rPr lang="nl-NL" smtClean="0"/>
              <a:t>27-5-2025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r>
              <a:rPr lang="nl-NL"/>
              <a:t>Waardenopvoeding in diversiteit Teambijeenkomst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16560" y="6356350"/>
            <a:ext cx="42744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51A7-32ED-144D-A365-B5DFE247ADA5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KIS_lijnen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03200" y="6361200"/>
            <a:ext cx="213360" cy="499872"/>
          </a:xfrm>
          <a:prstGeom prst="rect">
            <a:avLst/>
          </a:prstGeom>
        </p:spPr>
      </p:pic>
      <p:pic>
        <p:nvPicPr>
          <p:cNvPr id="10" name="Afbeelding 9" descr="KIS_beeldmerk_diap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974000" y="152400"/>
            <a:ext cx="782883" cy="11904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600" b="0" i="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9494D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9494D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9494D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49494D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49494D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 userDrawn="1"/>
        </p:nvSpPr>
        <p:spPr>
          <a:xfrm>
            <a:off x="0" y="1"/>
            <a:ext cx="9144000" cy="141763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fld id="{3A0523A0-E88C-41AA-A5EC-23C9188DC4B9}" type="datetime1">
              <a:rPr lang="nl-NL" smtClean="0"/>
              <a:t>27-5-2025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r>
              <a:rPr lang="nl-NL"/>
              <a:t>Waardenopvoeding in diversiteit Teambijeenkomst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16560" y="6356350"/>
            <a:ext cx="42744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51A7-32ED-144D-A365-B5DFE247ADA5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KIS_lijnen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03200" y="6361200"/>
            <a:ext cx="213360" cy="499872"/>
          </a:xfrm>
          <a:prstGeom prst="rect">
            <a:avLst/>
          </a:prstGeom>
        </p:spPr>
      </p:pic>
      <p:pic>
        <p:nvPicPr>
          <p:cNvPr id="11" name="Afbeelding 10" descr="KIS_tekstbeeldmerk_diap-transp.png"/>
          <p:cNvPicPr>
            <a:picLocks noChangeAspect="1"/>
          </p:cNvPicPr>
          <p:nvPr userDrawn="1"/>
        </p:nvPicPr>
        <p:blipFill>
          <a:blip r:embed="rId7"/>
          <a:srcRect l="58718"/>
          <a:stretch>
            <a:fillRect/>
          </a:stretch>
        </p:blipFill>
        <p:spPr>
          <a:xfrm>
            <a:off x="8001000" y="151200"/>
            <a:ext cx="762000" cy="1162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600" b="0" i="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9494D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9494D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9494D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49494D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49494D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 userDrawn="1"/>
        </p:nvSpPr>
        <p:spPr>
          <a:xfrm>
            <a:off x="0" y="1"/>
            <a:ext cx="9144000" cy="141763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fld id="{1311FD3F-D65C-43E0-AE41-DC4FF3D8EA27}" type="datetime1">
              <a:rPr lang="nl-NL" smtClean="0"/>
              <a:t>27-5-2025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r>
              <a:rPr lang="nl-NL"/>
              <a:t>Waardenopvoeding in diversiteit Teambijeenkomst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16560" y="6356350"/>
            <a:ext cx="42744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51A7-32ED-144D-A365-B5DFE247ADA5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KIS_lijnen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03200" y="6361200"/>
            <a:ext cx="213360" cy="499872"/>
          </a:xfrm>
          <a:prstGeom prst="rect">
            <a:avLst/>
          </a:prstGeom>
        </p:spPr>
      </p:pic>
      <p:pic>
        <p:nvPicPr>
          <p:cNvPr id="11" name="Afbeelding 10" descr="KIS_tekstbeeldmerk_diap-transp.png"/>
          <p:cNvPicPr>
            <a:picLocks noChangeAspect="1"/>
          </p:cNvPicPr>
          <p:nvPr userDrawn="1"/>
        </p:nvPicPr>
        <p:blipFill>
          <a:blip r:embed="rId7"/>
          <a:srcRect l="58718"/>
          <a:stretch>
            <a:fillRect/>
          </a:stretch>
        </p:blipFill>
        <p:spPr>
          <a:xfrm>
            <a:off x="8001000" y="151200"/>
            <a:ext cx="762000" cy="1162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600" b="0" i="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9494D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9494D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9494D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49494D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49494D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 userDrawn="1"/>
        </p:nvSpPr>
        <p:spPr>
          <a:xfrm>
            <a:off x="0" y="1"/>
            <a:ext cx="9144000" cy="141763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fld id="{D8B04731-67DF-45DD-9081-32256E24BE13}" type="datetime1">
              <a:rPr lang="nl-NL" smtClean="0"/>
              <a:t>27-5-2025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r>
              <a:rPr lang="nl-NL"/>
              <a:t>Waardenopvoeding in diversiteit Teambijeenkomst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16560" y="6356350"/>
            <a:ext cx="42744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51A7-32ED-144D-A365-B5DFE247ADA5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KIS_lijnen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03200" y="6361200"/>
            <a:ext cx="213360" cy="499872"/>
          </a:xfrm>
          <a:prstGeom prst="rect">
            <a:avLst/>
          </a:prstGeom>
        </p:spPr>
      </p:pic>
      <p:pic>
        <p:nvPicPr>
          <p:cNvPr id="11" name="Afbeelding 10" descr="KIS_tekstbeeldmerk_diap-transp.png"/>
          <p:cNvPicPr>
            <a:picLocks noChangeAspect="1"/>
          </p:cNvPicPr>
          <p:nvPr userDrawn="1"/>
        </p:nvPicPr>
        <p:blipFill>
          <a:blip r:embed="rId7"/>
          <a:srcRect l="58718"/>
          <a:stretch>
            <a:fillRect/>
          </a:stretch>
        </p:blipFill>
        <p:spPr>
          <a:xfrm>
            <a:off x="8001000" y="151200"/>
            <a:ext cx="762000" cy="1162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600" b="0" i="0" kern="1200">
          <a:solidFill>
            <a:srgbClr val="49494D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9494D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9494D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9494D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49494D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49494D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 userDrawn="1"/>
        </p:nvSpPr>
        <p:spPr>
          <a:xfrm>
            <a:off x="0" y="1"/>
            <a:ext cx="9144000" cy="14176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fld id="{F348CBAD-BC4F-4F74-AD73-F12AFB5763A7}" type="datetime1">
              <a:rPr lang="nl-NL" smtClean="0"/>
              <a:t>27-5-2025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r>
              <a:rPr lang="nl-NL"/>
              <a:t>Waardenopvoeding in diversiteit Teambijeenkomst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16560" y="6356350"/>
            <a:ext cx="42744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51A7-32ED-144D-A365-B5DFE247ADA5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KIS_lijnen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03200" y="6361200"/>
            <a:ext cx="213360" cy="499872"/>
          </a:xfrm>
          <a:prstGeom prst="rect">
            <a:avLst/>
          </a:prstGeom>
        </p:spPr>
      </p:pic>
      <p:pic>
        <p:nvPicPr>
          <p:cNvPr id="11" name="Afbeelding 10" descr="KIS_tekstbeeldmerk_diap-transp.png"/>
          <p:cNvPicPr>
            <a:picLocks noChangeAspect="1"/>
          </p:cNvPicPr>
          <p:nvPr userDrawn="1"/>
        </p:nvPicPr>
        <p:blipFill>
          <a:blip r:embed="rId7"/>
          <a:srcRect l="58718"/>
          <a:stretch>
            <a:fillRect/>
          </a:stretch>
        </p:blipFill>
        <p:spPr>
          <a:xfrm>
            <a:off x="8001000" y="151200"/>
            <a:ext cx="762000" cy="1162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600" b="0" i="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9494D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9494D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9494D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49494D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49494D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 userDrawn="1"/>
        </p:nvSpPr>
        <p:spPr>
          <a:xfrm>
            <a:off x="0" y="1"/>
            <a:ext cx="9144000" cy="1417637"/>
          </a:xfrm>
          <a:prstGeom prst="rect">
            <a:avLst/>
          </a:prstGeom>
          <a:solidFill>
            <a:srgbClr val="4949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81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fld id="{3A47B028-2E05-C04B-A53D-8137BF4FC784}" type="datetime1">
              <a:rPr lang="en-US" smtClean="0"/>
              <a:pPr/>
              <a:t>5/27/2025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r>
              <a:rPr lang="nl-NL"/>
              <a:t>Basisopmaak van KIS-presentatie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16560" y="6356350"/>
            <a:ext cx="42744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51A7-32ED-144D-A365-B5DFE247ADA5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KIS_lijnen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03200" y="6361200"/>
            <a:ext cx="213360" cy="499872"/>
          </a:xfrm>
          <a:prstGeom prst="rect">
            <a:avLst/>
          </a:prstGeom>
        </p:spPr>
      </p:pic>
      <p:pic>
        <p:nvPicPr>
          <p:cNvPr id="10" name="Afbeelding 9" descr="KIS_beeldmerk_diap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974000" y="152400"/>
            <a:ext cx="782883" cy="119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4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2600" b="0" i="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9494D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9494D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9494D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49494D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49494D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s.nl/tools/teambijeenkomst-waardenopvoeding-diversitei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Mdistelbrink@verwey-jonker.nl" TargetMode="External"/><Relationship Id="rId2" Type="http://schemas.openxmlformats.org/officeDocument/2006/relationships/hyperlink" Target="http://www.kis.nl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Waardenopvoeding in diversiteit</a:t>
            </a:r>
            <a:br>
              <a:rPr lang="nl-NL" dirty="0"/>
            </a:br>
            <a:r>
              <a:rPr lang="nl-NL" dirty="0"/>
              <a:t>Het begint met een gesprek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649287" y="1676400"/>
            <a:ext cx="7772400" cy="966787"/>
          </a:xfrm>
        </p:spPr>
        <p:txBody>
          <a:bodyPr/>
          <a:lstStyle/>
          <a:p>
            <a:r>
              <a:rPr lang="nl-NL" dirty="0"/>
              <a:t>Teambijeenkomst voor jeugdprofessionals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B2F71C2-132E-FDB3-B4B5-80060CF09163}"/>
              </a:ext>
            </a:extLst>
          </p:cNvPr>
          <p:cNvSpPr txBox="1"/>
          <p:nvPr/>
        </p:nvSpPr>
        <p:spPr>
          <a:xfrm>
            <a:off x="649287" y="5167089"/>
            <a:ext cx="828092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Ontwikkeld door:</a:t>
            </a:r>
          </a:p>
          <a:p>
            <a:r>
              <a:rPr lang="nl-NL" sz="1600" dirty="0">
                <a:solidFill>
                  <a:schemeClr val="bg1"/>
                </a:solidFill>
              </a:rPr>
              <a:t>Cecile Winkelman (Opvoeden in Diversiteit) </a:t>
            </a:r>
          </a:p>
          <a:p>
            <a:r>
              <a:rPr lang="nl-NL" sz="1600" dirty="0">
                <a:solidFill>
                  <a:schemeClr val="bg1"/>
                </a:solidFill>
              </a:rPr>
              <a:t>Marjolijn Distelbrink en Trees Pels (KIS) 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AB03592-5A96-8F3D-F32C-D1655517D553}"/>
              </a:ext>
            </a:extLst>
          </p:cNvPr>
          <p:cNvSpPr txBox="1"/>
          <p:nvPr/>
        </p:nvSpPr>
        <p:spPr>
          <a:xfrm>
            <a:off x="649287" y="6234497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49494D"/>
                </a:solidFill>
              </a:rPr>
              <a:t>H</a:t>
            </a:r>
            <a:r>
              <a:rPr lang="nl-NL" sz="1800" dirty="0">
                <a:solidFill>
                  <a:srgbClr val="49494D"/>
                </a:solidFill>
              </a:rPr>
              <a:t>erziene versie 2023</a:t>
            </a:r>
            <a:endParaRPr lang="nl-NL" dirty="0">
              <a:solidFill>
                <a:srgbClr val="49494D"/>
              </a:solidFill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7806DFD-2595-A3BC-9B98-C061FDAD3C8A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D09286F1-EE1D-EC4A-FA49-65C2D37E3D76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10" name="Straight Connector 36">
              <a:extLst>
                <a:ext uri="{FF2B5EF4-FFF2-40B4-BE49-F238E27FC236}">
                  <a16:creationId xmlns:a16="http://schemas.microsoft.com/office/drawing/2014/main" id="{F141CCFB-F20A-2339-BE54-8AB677D9DC1D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37">
              <a:extLst>
                <a:ext uri="{FF2B5EF4-FFF2-40B4-BE49-F238E27FC236}">
                  <a16:creationId xmlns:a16="http://schemas.microsoft.com/office/drawing/2014/main" id="{6DE2DB24-DBFD-8C28-BC6B-9596168C850A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38">
              <a:extLst>
                <a:ext uri="{FF2B5EF4-FFF2-40B4-BE49-F238E27FC236}">
                  <a16:creationId xmlns:a16="http://schemas.microsoft.com/office/drawing/2014/main" id="{0464D304-398C-4737-B81A-73B125EB990A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39">
              <a:extLst>
                <a:ext uri="{FF2B5EF4-FFF2-40B4-BE49-F238E27FC236}">
                  <a16:creationId xmlns:a16="http://schemas.microsoft.com/office/drawing/2014/main" id="{603A1162-D6EB-69BB-F14A-25E0D1E933A7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B10C11CF-47E3-452A-8068-ACFF952F8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7301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800" dirty="0"/>
              <a:t>Hoe was dit om te doen? 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/>
              <a:t>Vaak: 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Bewustwording hoe kijk ik naar… (kan ik de ander echt horen).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Onverwachte overeenkomsten.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Collega’s op een andere manier leren kennen (teambuilding).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Collega’s voortaan op een andere manier betrekken.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Ervaren hoe het is om ….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Idee: boom ook inzetten met ouders.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DB0F11F-9B32-4D6B-B05F-6EB05E66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28205"/>
            <a:ext cx="4114800" cy="160847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A53709B-DE78-4D27-BFF1-783938B3A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Nabespreken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F5682FA3-41A0-DA24-4E70-3149F8CF0A33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C5903C46-CE9B-7E4A-805A-51FF3A3B949C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DB2C1C83-1696-F166-A6C5-A15ABD8ADD7D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52D87679-32B5-8BC2-7C5D-48E059705837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DE0E50E8-8F09-FA4B-8A3D-79D5C14F69EB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2D9B3B9D-63AA-D9A2-47E3-81C886A33249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652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7EB8B10-495A-4FD2-9B22-B517A0FA5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0482" y="6528878"/>
            <a:ext cx="3466728" cy="252280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52878DF-E16A-4027-8D46-E832B335E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Korte pauze</a:t>
            </a:r>
          </a:p>
        </p:txBody>
      </p:sp>
      <p:pic>
        <p:nvPicPr>
          <p:cNvPr id="1026" name="Picture 2" descr="De bronafbeelding bekijken">
            <a:extLst>
              <a:ext uri="{FF2B5EF4-FFF2-40B4-BE49-F238E27FC236}">
                <a16:creationId xmlns:a16="http://schemas.microsoft.com/office/drawing/2014/main" id="{32A61D94-1291-4D16-8A7B-8076E0004F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90700"/>
            <a:ext cx="82296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B2A480FE-1B5E-989F-8D4E-3A69ABBDECFC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4E320DA2-E831-69E5-9B7C-E0097BD57BA3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6" name="Straight Connector 36">
              <a:extLst>
                <a:ext uri="{FF2B5EF4-FFF2-40B4-BE49-F238E27FC236}">
                  <a16:creationId xmlns:a16="http://schemas.microsoft.com/office/drawing/2014/main" id="{E33A3C99-9E95-7F45-2CD1-1A596E4F2E42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37">
              <a:extLst>
                <a:ext uri="{FF2B5EF4-FFF2-40B4-BE49-F238E27FC236}">
                  <a16:creationId xmlns:a16="http://schemas.microsoft.com/office/drawing/2014/main" id="{4CAFA652-DAFB-A8CE-1116-17AB118B2411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8">
              <a:extLst>
                <a:ext uri="{FF2B5EF4-FFF2-40B4-BE49-F238E27FC236}">
                  <a16:creationId xmlns:a16="http://schemas.microsoft.com/office/drawing/2014/main" id="{F3E10FA8-FB09-1FAF-4329-2B4DE432596D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9">
              <a:extLst>
                <a:ext uri="{FF2B5EF4-FFF2-40B4-BE49-F238E27FC236}">
                  <a16:creationId xmlns:a16="http://schemas.microsoft.com/office/drawing/2014/main" id="{D3435109-09E7-96FE-3F94-DC1AD097CA5E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4552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360040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Kies een thema en een (of twee) filmfragmenten uit de lijst binnen 1 thema: zie de link op </a:t>
            </a:r>
            <a:r>
              <a:rPr lang="nl-NL" sz="1800" dirty="0">
                <a:solidFill>
                  <a:srgbClr val="01A95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Teambijeenkomst Waardenopvoeding in Diversiteit | KIS</a:t>
            </a:r>
            <a:r>
              <a:rPr lang="nl-NL" sz="1800" dirty="0"/>
              <a:t>.</a:t>
            </a:r>
          </a:p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Nadere instructie in de handleiding voor de gespreksleider.</a:t>
            </a:r>
          </a:p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Kijk gezamenlijk het filmfragment/de filmfragmenten.</a:t>
            </a:r>
          </a:p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Bespreking (evt. in groepjes, zie volgende sheets).</a:t>
            </a:r>
          </a:p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Plenair nabespreken (pak eventueel het kader erbij).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478780"/>
            <a:ext cx="3466728" cy="171257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r>
              <a:rPr lang="nl-NL" dirty="0"/>
              <a:t>Thema (Instructie voor gespreksleider) </a:t>
            </a:r>
            <a:br>
              <a:rPr lang="nl-NL" dirty="0"/>
            </a:br>
            <a:endParaRPr lang="nl-NL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E6578FC1-CEA5-13F9-70D2-9EFC8EDE0858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A0B9D6FF-42A4-9A81-1641-00A7FC998E3F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E9DD5A28-AC79-86EE-89FF-7D80AF034F34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C5721B93-0B70-2415-7C9D-2EC9E27D5B82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B35B9A87-B9B8-8F69-4447-4B9F5A47488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057BA0C2-9AA9-3BB5-047F-D8BD2B89009C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6243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9675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Waar gaan de fragmenten voor jou over?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roepen ze bij je op?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Herken je het thema en wat vind je er zelf van?</a:t>
            </a:r>
          </a:p>
          <a:p>
            <a:pPr>
              <a:lnSpc>
                <a:spcPct val="150000"/>
              </a:lnSpc>
            </a:pPr>
            <a:endParaRPr lang="nl-NL" sz="20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3610744" cy="196130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1068174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r>
              <a:rPr lang="nl-NL" dirty="0"/>
              <a:t>Bespreking filmfragmenten Thema (start)</a:t>
            </a:r>
            <a:br>
              <a:rPr lang="nl-NL" dirty="0"/>
            </a:br>
            <a:endParaRPr lang="nl-NL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C14550AD-2B93-E2FB-E6DB-6BD1EBE154B9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4FA46B4B-2AD7-1906-FA96-A3838E0906DD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6A756A44-5C82-3928-E768-074717CAA8A3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97016C65-AE05-0A68-C35F-92CAA9769C4A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3F1D887D-01F4-4563-A450-89CF5D41E080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D13EA07F-19B4-4D22-08DA-AE390477D3E3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05803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B71B502C-D1BD-4E49-B9E6-7AE5E5E06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208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Hoe komen deze thema’s aan de orde in jouw gesprekken met ouders (of kinderen)?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Hoe sluit je aan bij ouders? Wat werkt goed?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is volgens jullie belangrijk bij de ondersteuning van ouders?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Wie of wat kun je daarbij betrekken?</a:t>
            </a:r>
          </a:p>
          <a:p>
            <a:endParaRPr lang="nl-NL" sz="1800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6FB8B18-0EE1-4DFC-AC8A-0B2DC8D8A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3610744" cy="196131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12917ED-B81B-4D55-8F18-DFA746921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300" dirty="0"/>
              <a:t>Bespreking filmfragmenten Thema (vervolg)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7C8F58A8-74F4-65ED-94D4-A1EE7CBFF697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22EF899A-9925-0856-4BB7-0585631FAF50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277DD9BB-2CE6-01C4-5855-80CAB8491312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5BA0711A-DB10-D0C3-3338-21342E58B594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CFC3A000-5588-5A2E-CD25-0F52A10EB992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ED767987-A805-F990-0339-660318E8578A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9469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BF628622-774A-5680-CF35-E4834F5F6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4784"/>
          </a:xfrm>
        </p:spPr>
        <p:txBody>
          <a:bodyPr/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is er bij jullie aan de orde gekomen?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heb je geleerd van je collega’s? </a:t>
            </a:r>
          </a:p>
          <a:p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CA04570-8712-57D5-FA20-B2B67509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96052"/>
            <a:ext cx="3466728" cy="176412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C838DF3-1C58-2883-99BB-BAF5DAFC8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Plenair nabespreken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CE987F0C-93A8-DE81-A6EA-F5B500A8F858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F1B912F8-9512-7454-3124-AE0A690F2201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A23C09D5-9A32-D18A-C564-5EFF49898864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D75EE5B6-D805-A996-F9ED-DF4840594DFA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18FFFDC6-BA19-C0D0-505E-A1EEE2CFABCE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29706ACB-630B-A169-ADE0-3597BE5CE9A6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2024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25624" y="6504915"/>
            <a:ext cx="3970784" cy="223506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Kader</a:t>
            </a: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871757"/>
              </p:ext>
            </p:extLst>
          </p:nvPr>
        </p:nvGraphicFramePr>
        <p:xfrm>
          <a:off x="457200" y="1628800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hthoek 1">
            <a:extLst>
              <a:ext uri="{FF2B5EF4-FFF2-40B4-BE49-F238E27FC236}">
                <a16:creationId xmlns:a16="http://schemas.microsoft.com/office/drawing/2014/main" id="{EE2331D0-B374-61E4-EBDA-A0C5667E78DF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" name="Groep 2">
            <a:extLst>
              <a:ext uri="{FF2B5EF4-FFF2-40B4-BE49-F238E27FC236}">
                <a16:creationId xmlns:a16="http://schemas.microsoft.com/office/drawing/2014/main" id="{E5BCB3E0-BB84-2EBA-5A5C-47D8C160A7EF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1AF96757-CCF9-3DA8-56BC-FBA6DC55AE5F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81CCAF72-47D8-6408-B9C9-8C95EA0EDC44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C7F35093-D942-3F9A-FB51-F5503D3D7FB6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FB238D1C-FBF3-C193-42B8-6B47E05CF21D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0189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636F11DD-856B-4287-8D2A-B6813B39E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529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l-NL" sz="2000" dirty="0"/>
              <a:t>Kernelementen in steun aan ouders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Eigen bril en oordelen herkennen; echt luisteren.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Erkenning en oog voor emoties.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Praten over voorbeeldrol ouders en vanuit toekomstbeelden.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Hen helpen kinderen te begeleiden bij … (welke beelden krijgen ze mee, hoe het gesprek aan te gaan).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EDBB7DD-5F57-40A1-A015-DEA35C397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45386"/>
            <a:ext cx="4114800" cy="16899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1312ACF-94F1-41B2-ADA6-1A6568FAC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Kennisoverdracht: algemeen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06E892FB-0086-5B03-DD45-AADAB1809368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4F02C6F0-9BEC-DC26-D24D-A7072F6F122C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F9CC0406-F9B2-4C3F-9B99-F61EA0902300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A6F7113F-E005-10F1-0FB8-4A15C7954393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490312E9-AE78-8B33-EFB0-67FADE350A5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7A5C38C9-FCE2-5004-0FC2-C549271526C6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8387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213793" y="1412776"/>
            <a:ext cx="8822703" cy="511256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Religie sterk verweven met opvoeding in islamitische gezinnen:</a:t>
            </a:r>
          </a:p>
          <a:p>
            <a:pPr marL="646112" lvl="1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Hierbij aansluiten in ondersteuning kan goed werken.</a:t>
            </a:r>
          </a:p>
          <a:p>
            <a:pPr marL="646112" lvl="1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Belangrijk: oog voor diversiteit in religiebeleving bij ouders en jongeren.</a:t>
            </a:r>
          </a:p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endParaRPr lang="nl-NL" sz="1900" dirty="0"/>
          </a:p>
          <a:p>
            <a:pPr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Veel onzekerheid en zorgen, zoals over:</a:t>
            </a:r>
          </a:p>
          <a:p>
            <a:pPr marL="646112" lvl="1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Omgaan met ervaringen met uitsluiting</a:t>
            </a:r>
            <a:br>
              <a:rPr lang="nl-NL" sz="1900" dirty="0"/>
            </a:br>
            <a:r>
              <a:rPr lang="nl-NL" sz="1900" dirty="0"/>
              <a:t>(bv. vooroordelen, stigmatisering, discriminatie).</a:t>
            </a:r>
          </a:p>
          <a:p>
            <a:pPr marL="646112" lvl="1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Toenemende orthodoxie onder jongeren; soms radicale uitingen.</a:t>
            </a:r>
          </a:p>
          <a:p>
            <a:pPr marL="646112" lvl="1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Opvoeden en opgroeien als moslim in Nederland: </a:t>
            </a:r>
          </a:p>
          <a:p>
            <a:pPr marL="908050" lvl="2" indent="-285750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Weinig (h)erkenning in de omgeving.</a:t>
            </a:r>
          </a:p>
          <a:p>
            <a:pPr marL="908050" lvl="2" indent="-285750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Verschillende normen/waarden (omgaan met christelijke feesten en seksuele voorlichting op school, schoolkamp, gymmen).</a:t>
            </a:r>
          </a:p>
          <a:p>
            <a:pPr marL="908050" lvl="2" indent="-285750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Ontsporing, slechte moslim zijn.</a:t>
            </a:r>
          </a:p>
          <a:p>
            <a:pPr marL="908050" lvl="2" indent="-285750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Spanningen in meervoudige (religieuze) identiteitsontwikkeling jongeren.</a:t>
            </a:r>
          </a:p>
          <a:p>
            <a:pPr lvl="2">
              <a:lnSpc>
                <a:spcPct val="16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endParaRPr lang="nl-NL" dirty="0"/>
          </a:p>
          <a:p>
            <a:pPr marL="457200" lvl="1" indent="0">
              <a:buNone/>
            </a:pPr>
            <a:endParaRPr lang="nl-NL" sz="800" dirty="0"/>
          </a:p>
          <a:p>
            <a:pPr marL="742950" lvl="3" indent="-285750">
              <a:spcBef>
                <a:spcPts val="600"/>
              </a:spcBef>
              <a:buFont typeface="Verdana" panose="020B0604030504040204" pitchFamily="34" charset="0"/>
              <a:buChar char="-"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3826768" cy="14233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57200" y="109870"/>
            <a:ext cx="8229600" cy="1068174"/>
          </a:xfrm>
        </p:spPr>
        <p:txBody>
          <a:bodyPr/>
          <a:lstStyle/>
          <a:p>
            <a:r>
              <a:rPr lang="nl-NL" dirty="0"/>
              <a:t>Religie als inspiratiebron (ouderperspectief). </a:t>
            </a:r>
            <a:br>
              <a:rPr lang="nl-NL" dirty="0"/>
            </a:br>
            <a:r>
              <a:rPr lang="nl-NL" dirty="0"/>
              <a:t>Wat speelt bij (islamitische) ouders (1)?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ACF44E89-C62C-F737-0EE3-4BB93878C0BC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BFBD673C-A6D5-E94E-47BB-EEE0DC46359A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A7B70AA6-D3C9-980A-B86C-BC357478BA77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E98C2C62-290F-B453-4A0C-F5520F90AE88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6924BEC5-A7DE-B4A2-17C8-C320579D6F5C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3EFEC553-2A19-9A34-C874-EB6A7A7A2077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4775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Autofit/>
          </a:bodyPr>
          <a:lstStyle/>
          <a:p>
            <a:pPr marL="285750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Vooral praktisch opgeleide ouders:</a:t>
            </a:r>
          </a:p>
          <a:p>
            <a:pPr marL="628650" lvl="2" indent="-352425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dirty="0"/>
              <a:t>Weinig hulpbronnen.</a:t>
            </a:r>
          </a:p>
          <a:p>
            <a:pPr marL="628650" lvl="2" indent="-352425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dirty="0"/>
              <a:t>Minder tweerichtingsverkeer communicatie ouders-kind: </a:t>
            </a:r>
            <a:br>
              <a:rPr lang="nl-NL" dirty="0"/>
            </a:br>
            <a:r>
              <a:rPr lang="nl-NL" dirty="0"/>
              <a:t>taboe op waaromvragen, op thema’s als relaties en (homo)seksualiteit, wegkijken/bestraffen radicale uitingen.</a:t>
            </a:r>
          </a:p>
          <a:p>
            <a:pPr marL="719138" lvl="2" indent="-319088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endParaRPr lang="nl-NL" dirty="0"/>
          </a:p>
          <a:p>
            <a:pPr marL="285750" lvl="2" indent="-2857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dirty="0"/>
              <a:t>Delegeren religieuze en morele vorming aan weekendscholen (meestal moskee):</a:t>
            </a:r>
          </a:p>
          <a:p>
            <a:pPr marL="628650" lvl="3" indent="-333375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Zorgen over pedagogische kwaliteit (autoritair, kennis stampen, weinig wederkerige communicatie met kinderen).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46187" y="6525344"/>
            <a:ext cx="3826768" cy="143723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Religie als inspiratiebron (ouderperspectief) </a:t>
            </a:r>
            <a:br>
              <a:rPr lang="nl-NL" dirty="0"/>
            </a:br>
            <a:r>
              <a:rPr lang="nl-NL" dirty="0"/>
              <a:t>Wat speelt bij (islamitische) ouders (2)?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B4C17652-A0B1-ED1C-A219-7CDF63DDE9CD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B61487EE-5DFD-4CAF-9477-43683CC5DC46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B7E54FC8-022E-DCF0-3B08-B246BB2AC84B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E9DFC1C6-51EF-BE8A-728C-1AAB103D861E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200E2600-795C-05E8-CDA3-42BE5EF78A60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0896E5C5-20D7-23F4-E205-070F11A525BC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9913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inhoud 1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68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l-NL" sz="1800" dirty="0"/>
              <a:t>Deze teambijeenkomst biedt handvatten voor jeugdprofessionals in bijv. wijkteams of welzijnsorganisaties, om in onderling gesprek kennis en bewustzijn te vergroten over: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nl-NL" sz="1800" dirty="0"/>
              <a:t>De eigen achtergrond, waarden en normen.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nl-NL" sz="1800" dirty="0"/>
              <a:t>De mogelijkheden van het team en de wijk.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nl-NL" sz="1800" dirty="0"/>
              <a:t>Thema’s m.b.t. Waardenopvoeding in Diversiteit.</a:t>
            </a:r>
          </a:p>
          <a:p>
            <a:pPr lvl="0"/>
            <a:endParaRPr lang="nl-NL" dirty="0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>
          <a:xfrm>
            <a:off x="457200" y="6525345"/>
            <a:ext cx="3394720" cy="168994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</a:t>
            </a: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B358A255-AFC9-C541-5E79-0745E2DE5969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" name="Groep 2">
            <a:extLst>
              <a:ext uri="{FF2B5EF4-FFF2-40B4-BE49-F238E27FC236}">
                <a16:creationId xmlns:a16="http://schemas.microsoft.com/office/drawing/2014/main" id="{71A35FFF-975F-6DDD-CEC9-F7F2221EF45C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4" name="Straight Connector 36">
              <a:extLst>
                <a:ext uri="{FF2B5EF4-FFF2-40B4-BE49-F238E27FC236}">
                  <a16:creationId xmlns:a16="http://schemas.microsoft.com/office/drawing/2014/main" id="{71A06C97-B087-18F6-B912-21EBC84C81B3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37">
              <a:extLst>
                <a:ext uri="{FF2B5EF4-FFF2-40B4-BE49-F238E27FC236}">
                  <a16:creationId xmlns:a16="http://schemas.microsoft.com/office/drawing/2014/main" id="{0BD55F0C-4201-02AB-BD15-2C3706D91097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38">
              <a:extLst>
                <a:ext uri="{FF2B5EF4-FFF2-40B4-BE49-F238E27FC236}">
                  <a16:creationId xmlns:a16="http://schemas.microsoft.com/office/drawing/2014/main" id="{BC92DD54-00A1-F90F-549D-1591D05C9317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39">
              <a:extLst>
                <a:ext uri="{FF2B5EF4-FFF2-40B4-BE49-F238E27FC236}">
                  <a16:creationId xmlns:a16="http://schemas.microsoft.com/office/drawing/2014/main" id="{73C53948-7050-79EA-9966-5B9BB6D7F747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Erken islam als inspiratiebron, met oog voor diversiteit.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Belangrijke competenties: zo mogelijk enige basiskennis, maar vooral een open houding en </a:t>
            </a:r>
            <a:r>
              <a:rPr lang="nl-NL" sz="1900" dirty="0" err="1"/>
              <a:t>zonodig</a:t>
            </a:r>
            <a:r>
              <a:rPr lang="nl-NL" sz="1900" dirty="0"/>
              <a:t> andere expertise inroepen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Vermijd stereotypen; luister open naar de achtergronden, het ‘verhaal’ van de ouder/jongere.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Wijs op of zoek naar overeenkomsten.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Wijs op het belang van open communicatie met het kind voor het voorkomen of oplossen van problemen.</a:t>
            </a:r>
          </a:p>
          <a:p>
            <a:pPr marL="646112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Voor ouders: luisteren naar je kind en uitleggen is belangrijk, ook al ben je onzeker of heb je geen pasklaar antwoord. 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13888"/>
            <a:ext cx="3898776" cy="177030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Religie als inspiratiebron (ouderperspectief) </a:t>
            </a:r>
            <a:br>
              <a:rPr lang="nl-NL" dirty="0"/>
            </a:br>
            <a:r>
              <a:rPr lang="nl-NL" dirty="0"/>
              <a:t>Tips voor ondersteuning van ouders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830B13D-CA46-8618-71AD-690EC9FCD0C5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C3258285-899B-95C1-B39C-E80A227F6E77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2F273BD0-74C1-D9F9-145D-04990DB47555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46AC42E6-25CE-7F92-A50A-DC0681BC24A1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8550642A-F78C-07D2-8393-EACFAEE7615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3D75ED4D-D8AE-7575-E76D-C1EB4DC43662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4350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42730"/>
            <a:ext cx="8229600" cy="38745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Onderwerpen als LHBTQI+ moeilijk of niet bespreekbaar tussen ouders en kinderen (en er bestaan mythes over).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Veel ouders ontkennen of willen het niet weten; zijn zich vaak niet bewust van de (negatieve) invloed hiervan op hun kinderen.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In omgeving met schaamte omgeven/negatieve reacties.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Dilemma’s voor ouders (hoe te reageren, met wie wat te delen, hoe met familie om te gaan).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Kan leiden tot breuken of verwijdering.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6853" y="6506965"/>
            <a:ext cx="3970784" cy="168994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Religie/cultuur en LHBTQI+ (</a:t>
            </a:r>
            <a:r>
              <a:rPr lang="nl-NL" dirty="0" err="1"/>
              <a:t>kindperspectief</a:t>
            </a:r>
            <a:r>
              <a:rPr lang="nl-NL" dirty="0"/>
              <a:t>): Wat speelt er bij ouders?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5E2A108-8C54-0EAE-EC1D-E67B1E9D2FB2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18FCCCC3-085E-043D-16C4-57B8008EAF36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807CDF2E-2ED6-761F-7F65-2E61A4D03085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3A09FA0E-0C93-E29B-4C70-3806D0AC8DDF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1714D041-BF93-1528-EBFE-E74523609AA9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6154D478-0C4B-08BC-D053-7945F1C75EE6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97712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61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Eigen leven willen vormgeven.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Moeite met acceptatie van (deel van) zichzelf.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Angst voor afwijzing.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Eenzaamheid, stress, psychische problematiek of praktische problemen door breuk.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Verschillende (subtiele) strategieën.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Informatie en steun elders vinden (vrienden, gelijkgestemden).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Religie kan een bron van steun zijn.</a:t>
            </a:r>
          </a:p>
          <a:p>
            <a:pPr marL="0" indent="0">
              <a:lnSpc>
                <a:spcPct val="150000"/>
              </a:lnSpc>
              <a:buNone/>
            </a:pPr>
            <a:endParaRPr lang="nl-NL" sz="1800" dirty="0"/>
          </a:p>
          <a:p>
            <a:endParaRPr lang="nl-NL" sz="1800" dirty="0"/>
          </a:p>
          <a:p>
            <a:endParaRPr lang="nl-NL" sz="1800" dirty="0"/>
          </a:p>
          <a:p>
            <a:pPr lvl="1"/>
            <a:endParaRPr lang="nl-NL" sz="18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5"/>
            <a:ext cx="3394720" cy="196130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Religie/cultuur en LHBTQI+ (</a:t>
            </a:r>
            <a:r>
              <a:rPr lang="nl-NL" dirty="0" err="1"/>
              <a:t>kindperspectief</a:t>
            </a:r>
            <a:r>
              <a:rPr lang="nl-NL" dirty="0"/>
              <a:t>): Wat speelt er bij jongeren?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1E4971E-A4D0-8C79-2928-9CCFCDD1F1CF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A1015C40-21CA-4863-4AA1-C1B9D9B4F2AB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4184E4A9-50AD-BC0D-B5CC-25502FA8BD8B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FE774B20-E184-9133-0962-C5C3A2B932D7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FE60FB52-A568-462A-B5CC-F865E44D9530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4B9F5732-53FD-BADB-7C82-0695A4C3D864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185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Erken geloof/waarden als referentiekader en rol familie/gemeenschap, met oog voor diversiteit.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Luister open naar de achtergronden, het ‘verhaal’ van de ouder.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Begrip voor de gevoeligheden/verschillende routes.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Zoeken naar balans, wat is mogelijk; wie of wat kan helpen.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Uitleg over belang van open communicatie – waar mogelijk - met het kind voor het voorkomen of oplossen van problemen.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Evt. organisaties zoeken die het vraagstuk in eigen kring bespreekbaar maken (voorbeelden).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5"/>
            <a:ext cx="3466728" cy="196130"/>
          </a:xfrm>
        </p:spPr>
        <p:txBody>
          <a:bodyPr/>
          <a:lstStyle/>
          <a:p>
            <a:r>
              <a:rPr lang="nl-NL" dirty="0"/>
              <a:t>Waardenopvoeding in diversiteit-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Religie/cultuur en LHBTQI+ (</a:t>
            </a:r>
            <a:r>
              <a:rPr lang="nl-NL" dirty="0" err="1"/>
              <a:t>kindperspectief</a:t>
            </a:r>
            <a:r>
              <a:rPr lang="nl-NL" dirty="0"/>
              <a:t>): Tips voor ondersteuning van ouders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589CB21-8422-C78D-9197-A860E4079DFB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9FFEE490-A6F2-3018-04A6-9C75A0DC01CB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1C9DD8EC-7613-6DD3-8D0E-6E92D476D6C9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BB654D6E-BE49-0098-0D85-D57DAEDA8E54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E6D396ED-E639-7461-8792-3D9A0911F6D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EE017F8D-F4BD-AC91-71E2-836444CDBEAB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0673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23528" y="1412775"/>
            <a:ext cx="8712968" cy="512613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Niet zonder meer </a:t>
            </a:r>
            <a:r>
              <a:rPr lang="nl-NL" sz="1800" dirty="0" err="1"/>
              <a:t>coming</a:t>
            </a:r>
            <a:r>
              <a:rPr lang="nl-NL" sz="1800" dirty="0"/>
              <a:t> out stimuleren, want uit de kast komen is niet altijd mogelijk/wenselijk; subtiele strategieën zoals niet over bepaalde zaken spreken soms beter.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 err="1"/>
              <a:t>Coming</a:t>
            </a:r>
            <a:r>
              <a:rPr lang="nl-NL" sz="1800" dirty="0"/>
              <a:t> in (zelfacceptatie) is belangrijk.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Jongeren daarbij steunen; en bij praktische zaken (zelfstandigheid).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Erken geloof/waarden als referentiekader – ook voor jongeren </a:t>
            </a:r>
            <a:br>
              <a:rPr lang="nl-NL" sz="1800" dirty="0"/>
            </a:br>
            <a:r>
              <a:rPr lang="nl-NL" sz="1800" dirty="0"/>
              <a:t>zelf - en rol familie/gemeenschap, met oog voor diversiteit.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Zoeken naar balans, wat is mogelijk (bijv. vriendin, zus of moeder in vertrouwen nemen wel?).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Help jongeren bij zoeken naar lotgenoten of bronnen/verhalen/organisaties die jongeren met zelfde achtergrond steunen. 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680012" y="6528657"/>
            <a:ext cx="3682752" cy="202456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46856" y="152400"/>
            <a:ext cx="8229600" cy="1068174"/>
          </a:xfrm>
        </p:spPr>
        <p:txBody>
          <a:bodyPr/>
          <a:lstStyle/>
          <a:p>
            <a:r>
              <a:rPr lang="nl-NL" dirty="0"/>
              <a:t>Religie/cultuur en LHBTQI+ (</a:t>
            </a:r>
            <a:r>
              <a:rPr lang="nl-NL" dirty="0" err="1"/>
              <a:t>kindperspectief</a:t>
            </a:r>
            <a:r>
              <a:rPr lang="nl-NL" dirty="0"/>
              <a:t>): Tips voor ondersteuning van jongeren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D176D477-F4E0-4BF4-812C-5A59F6F9F87A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A89A21F0-A648-5962-D014-3150B0BEB076}"/>
              </a:ext>
            </a:extLst>
          </p:cNvPr>
          <p:cNvGrpSpPr/>
          <p:nvPr/>
        </p:nvGrpSpPr>
        <p:grpSpPr>
          <a:xfrm>
            <a:off x="8398" y="6705600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D9207D20-B7C8-882C-DD7F-BF4CEBC15741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F3CA7F72-5D6C-57C8-6F2C-19A77F33EED5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594126C3-81F7-2CC1-220D-F9EB83B050BC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CCC756C1-A62F-8F92-2D41-579B3F62772C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281179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Ouders ervaren verharding in de maatschappij jegens migranten.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Dit kan leiden tot: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Teleurstelling/opgeven.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Ambivalentie over het verblijf in Nederland.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Wantrouwen en zich afzetten tegen de samenleving.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Ouders zijn zich vaak niet bewust van de (negatieve) invloed hiervan op hun kinderen.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900" dirty="0"/>
              <a:t>Veel vragen over opvoeding:</a:t>
            </a:r>
          </a:p>
          <a:p>
            <a:pPr marL="703262" lvl="1" indent="-34290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2100" dirty="0"/>
              <a:t>Omgaan</a:t>
            </a:r>
            <a:r>
              <a:rPr lang="nl-NL" sz="1800" dirty="0"/>
              <a:t> </a:t>
            </a:r>
            <a:r>
              <a:rPr lang="nl-NL" sz="1900" dirty="0"/>
              <a:t>met ervaren uitsluiting van kinderen, met hun krenking of boosheid/frustratie door bv opmerkingen over de hoofddoek of andere behandeling door wie zij zijn. 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475626"/>
            <a:ext cx="3754760" cy="245849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Beeldvorming en discriminatie (ouder- of </a:t>
            </a:r>
            <a:r>
              <a:rPr lang="nl-NL" dirty="0" err="1"/>
              <a:t>kindperspectief</a:t>
            </a:r>
            <a:r>
              <a:rPr lang="nl-NL" dirty="0"/>
              <a:t>): Wat speelt bij ouders?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A57C9720-B457-377B-7B98-963F35FABBCD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8F412A7B-8F19-EEB5-572D-7746B5914E52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8AC85948-94A3-7E27-E239-F9601BE8BFB8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9B391D6A-3901-81A8-A0C6-5E68AB3CD3A5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D05B5422-0249-3654-3106-D474005E5355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E6D9C021-A7BE-D7F0-EB31-902AB27B2D6C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6393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Bewustzijn over minderheidspositie en ongelijkheid neemt toe, ook bij jongeren (mag je zijn wie je bent).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Trots op meervoudige achtergrond bijbrengen is positief voor kinderen.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Ook in media is de eigen groep vaak niet of niet positief gerepresenteerd; veel discussie (bijv. zwarte piet, islam) die bij kinderen gevoelens van minderwaardigheid kan oproepen: </a:t>
            </a:r>
          </a:p>
          <a:p>
            <a:pPr marL="644525" indent="-28575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Hoe hier als ouders mee om te gaan? 	</a:t>
            </a:r>
          </a:p>
          <a:p>
            <a:pPr marL="644525" indent="-28575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Hoe kinderen helpen een positieve identiteit te ontwikkelen?</a:t>
            </a:r>
          </a:p>
          <a:p>
            <a:pPr marL="644525" indent="-28575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En positief, gericht te blijven op verbinding? </a:t>
            </a:r>
          </a:p>
          <a:p>
            <a:endParaRPr lang="nl-NL" sz="800" dirty="0"/>
          </a:p>
          <a:p>
            <a:endParaRPr lang="nl-NL" sz="1400" dirty="0"/>
          </a:p>
          <a:p>
            <a:pPr lvl="1"/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5"/>
            <a:ext cx="3682752" cy="196130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Etnische socialisatie: wat speelt bij ouders?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4BCB74BC-F7E5-6AC2-F661-92C7C219F84D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309F8971-9681-9815-7D64-BC169F29A6E4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40DF4954-19B6-4F50-718C-E4A926A187F5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EA1D0C9D-5983-3EC6-2383-4BD9C930CCC3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0B31DC1E-3301-7B2F-32FF-D7F64FBF8B6E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388D1881-2A54-2F5D-DCAF-656577277E20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612218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689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Probeer in te voelen wat ouders en kinderen meemaken; erken hun verdriet.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Maak ouders bewust van hun invloed.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Ondersteun ouders bij: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Het praten met kinderen over discriminatie.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Het omgaan daarmee (opkomen voor jezelf, maar ook aanvaarden/positief blijven en verbinding blijven zoeken).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Het begeleiden van kinderen bij genuanceerde beeldvorming.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Help ouders realistisch te zijn maar wel hoop over de toekomst over te brengen.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3610744" cy="196131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Tips opvoeding en discriminatie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3E6CCF0-5EA5-CA23-E4CF-124629368832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C7FF4CE6-1AB1-3873-85B9-108B43C8490E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EA3CB200-F20B-BF17-FE93-836EE5600CD3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3C7C378B-C2AB-3FE8-E54A-74128BD1F96B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082D0925-D237-6ED9-F1C1-2BE075FC559E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A4B447D4-B355-E8C4-37F2-8E757B7749AB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668119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488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Maak ouders bewust van hun rol in wat ze hun kinderen meegeven. (Welke boekjes, poppen, plaatjes, filmpjes etc., positieve rolmodellen; welk voorbeeld geven ze zelf?)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Ondersteun ouders hoe ze met kinderen kunnen praten over kleur, krenking, weerbaarheid tegen negatieve beeldvorming.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4474840" cy="196131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Tips etnische socialisatie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8BC5A2BF-3726-8623-DC3F-E46852488D8E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D122E9AA-6F8B-7E7C-9762-8C243D904559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F87F89F7-5277-5867-1064-70836A2D896D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91DF76EE-AFDB-3740-51CA-D05704E342E4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F692F792-03DC-B391-DDCA-DE2D60420F0B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902B2498-4D2D-6BE9-840C-6A7156EB02F4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916642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010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Kinderen zien al heel jong kleur.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Kinderen vormen al heel jong beelden over groepen.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Kinderen kunnen te maken krijgen met negatieve beeldvorming/discriminatie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In de omgeving (o.a. media) is de eigen groep vaak niet of niet positief gerepresenteerd.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Kinderen kunnen gevoelens van minderwaardigheid ontwikkelen of van boosheid/frustratie.</a:t>
            </a:r>
            <a:endParaRPr lang="nl-NL" sz="2000" dirty="0"/>
          </a:p>
          <a:p>
            <a:pPr>
              <a:buFont typeface="Verdana" panose="020B0604030504040204" pitchFamily="34" charset="0"/>
              <a:buChar char="-"/>
            </a:pPr>
            <a:endParaRPr lang="nl-NL" sz="800" dirty="0"/>
          </a:p>
          <a:p>
            <a:endParaRPr lang="nl-NL" sz="1400" dirty="0"/>
          </a:p>
          <a:p>
            <a:pPr lvl="1"/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3"/>
            <a:ext cx="4402832" cy="196131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Praten over kleur. Wat weten we?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0B76CEFA-5057-5433-8B5D-B43BD7DEDC93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7C481362-2E1D-0CD5-375E-77E52948835A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96D58EA7-56A7-5277-D2DA-C473D04D3F89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BE6020C1-61F5-BEAA-E55C-B0BB6CACFBF4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9E69261D-8A1E-9926-8DEB-44EE82A6CB3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FE0D8FD8-CE20-425B-0617-47D7F2DF2F57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7020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484784"/>
            <a:ext cx="8568952" cy="487156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/>
              <a:t>Waardenopvoeding in diversiteit</a:t>
            </a:r>
            <a:endParaRPr lang="nl-NL" dirty="0"/>
          </a:p>
          <a:p>
            <a:pPr marL="0" indent="0">
              <a:lnSpc>
                <a:spcPct val="150000"/>
              </a:lnSpc>
              <a:buNone/>
            </a:pPr>
            <a:r>
              <a:rPr lang="nl-NL" sz="2300" dirty="0"/>
              <a:t>Thema’s waar veel ouders met een migratieachtergrond mee te maken hebben in de opvoeding, zoals omgaan met discriminatie of uitsluiting en spanningen rond normen en waarden.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sz="2300" dirty="0"/>
              <a:t>Rol van professional hierbij. Eerst in de eigen schoenen staan, dan in die van de ouder.</a:t>
            </a:r>
            <a:endParaRPr lang="nl-NL" sz="2300" dirty="0">
              <a:highlight>
                <a:srgbClr val="FFFF00"/>
              </a:highlight>
            </a:endParaRPr>
          </a:p>
          <a:p>
            <a:endParaRPr lang="nl-NL" dirty="0"/>
          </a:p>
          <a:p>
            <a:pPr marL="0" indent="0">
              <a:lnSpc>
                <a:spcPct val="150000"/>
              </a:lnSpc>
              <a:buNone/>
            </a:pPr>
            <a:r>
              <a:rPr lang="nl-NL" sz="2000" b="1" dirty="0"/>
              <a:t>Diversiteit</a:t>
            </a:r>
            <a:r>
              <a:rPr lang="nl-NL" sz="20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sz="2300" dirty="0"/>
              <a:t>We doelen op culturele of religieuze diversiteit, in de context van ongelijke kansen waarbinnen veel ouders opvoeden en kinderen opgroeien.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sz="2100" i="1" dirty="0"/>
              <a:t>NB er is veel verscheidenheid binnen en tussen groepen, afhankelijk van religie, cultuur, generatie, leeftijd, opleiding, sekse, et cetera.</a:t>
            </a:r>
            <a:endParaRPr lang="nl-NL" sz="21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5"/>
            <a:ext cx="3466728" cy="196130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Korte introductie</a:t>
            </a:r>
            <a:endParaRPr lang="nl-NL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85123675-C374-A64A-A32A-C39CCBFBCCF8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6CE79142-1855-5FAC-FF5C-DFA901E0883A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27F2BDD5-52CE-6F39-83D5-146166AC664A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87E1B42A-83C4-08AA-83B4-B8E135B726FC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AF219766-3014-737E-9A1F-3008DAB2D48C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3AC5167D-889D-C478-A2AC-94AF4C5FBCFC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67931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Trots op meervoudige achtergrond bijbrengen is positief voor kinderen.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Praat over kleur (en kansen).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Zorg dat kinderen zichzelf herkennen (boekjes, poppen, plaatjes, filmpjes etc., positieve rolmodellen).</a:t>
            </a:r>
          </a:p>
          <a:p>
            <a:pPr>
              <a:lnSpc>
                <a:spcPct val="150000"/>
              </a:lnSpc>
            </a:pPr>
            <a:endParaRPr lang="nl-NL" sz="2000" dirty="0"/>
          </a:p>
          <a:p>
            <a:pPr>
              <a:lnSpc>
                <a:spcPct val="150000"/>
              </a:lnSpc>
            </a:pPr>
            <a:endParaRPr lang="nl-NL" sz="1000" dirty="0"/>
          </a:p>
          <a:p>
            <a:pPr>
              <a:lnSpc>
                <a:spcPct val="150000"/>
              </a:lnSpc>
            </a:pPr>
            <a:endParaRPr lang="nl-NL" sz="2000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3"/>
            <a:ext cx="4762872" cy="196131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Praten over kleur: Wat kun je doen? (1)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BC4598-40E4-1846-A68E-7AF7BEE3DDA7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7E796507-503F-7837-66C4-D989A852ABA6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9A9556BC-BED3-10A4-E3E3-9FC76EE5C780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725CE7E1-6D17-3A08-8946-AB65C8B0007D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C74A7EFD-161B-B336-980F-B51F1A2430E9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05E9191A-FA56-5EAC-688C-D476CC104733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02445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0B80E9F4-3D8D-4DB1-9A47-62FA39D03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17032"/>
          </a:xfrm>
        </p:spPr>
        <p:txBody>
          <a:bodyPr/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Help kinderen te praten over wat ze meemaken.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Probeer in te voelen wat ze meemaken; laat dit ook zien.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Wees je bewust van je voorbeeldrol.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Ondersteun kinderen bij wat ze meemaken: 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Luisteren.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Weerbaarheid, voor zichzelf opkomen (per situatie verschillend).</a:t>
            </a:r>
          </a:p>
          <a:p>
            <a:pPr marL="646113"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Tegelijk: help ze positief te blijven.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8E7AD1F-FED3-4250-B6F7-68AAF139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4834880" cy="196131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A11478F-65FA-4E12-8EA2-7648D8577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Praten over kleur: Wat kun je doen? (2)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9C9DA319-3625-025C-BE8F-6B7BA30AF402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C959BC49-EEC5-B72D-087E-2EF8245C50CD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B332432C-6335-D793-96C2-5494EFCEC7F4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BE578118-32FB-41D3-3976-B7E8D345429C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6036FA56-981F-9D1B-AD3F-3EC5A2996B9B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B639F136-C6E2-5754-902A-BD5B9747B1FC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836714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01EA97ED-6D42-6744-8E96-ACC34453E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 err="1"/>
              <a:t>Drill</a:t>
            </a:r>
            <a:r>
              <a:rPr lang="nl-NL" sz="1800" dirty="0"/>
              <a:t> rap: muziek kan jongeren aantrekken, positief voorbeeld zijn van succes voor jongeren van kleur; jongeren hoeven zich niet te identificeren met de inhoud.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Jongeren groeien soms op in onveilige buurten waar veel met geweld wordt opgelost, messen, angst voor elkaar verraden (‘</a:t>
            </a:r>
            <a:r>
              <a:rPr lang="nl-NL" sz="1800" dirty="0" err="1"/>
              <a:t>snitchen</a:t>
            </a:r>
            <a:r>
              <a:rPr lang="nl-NL" sz="1800" dirty="0"/>
              <a:t>’).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Dragen zelf vaak messen uit angst; houdt zichzelf in stand.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Staat ver van professionals af; ouders en scholen met handen in het haar.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Zoek samenwerking, met school, met politie, maar houd rekening met jongere die niet wil/kan ‘</a:t>
            </a:r>
            <a:r>
              <a:rPr lang="nl-NL" sz="1800" dirty="0" err="1"/>
              <a:t>snitchen</a:t>
            </a:r>
            <a:r>
              <a:rPr lang="nl-NL" sz="1800" dirty="0"/>
              <a:t>’.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84CA6D7-704C-122E-E55C-CF31F1BB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39450"/>
            <a:ext cx="4618856" cy="212725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5978536-D2F6-B5AE-81CF-C7A119104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Leefwereld van jongeren: </a:t>
            </a:r>
            <a:r>
              <a:rPr lang="nl-NL" dirty="0" err="1"/>
              <a:t>drill</a:t>
            </a:r>
            <a:r>
              <a:rPr lang="nl-NL" dirty="0"/>
              <a:t> rap	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27F638D2-3EC8-A031-76FC-88AA328715F1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B5285874-87A6-D584-8E30-319632D54825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F56A093A-61F6-FFFC-E99E-41DB5B56C6D3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F10EC27D-02A8-5C26-89EE-3D6A8DA299FD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5365E825-DAAA-57F6-BEE9-A89498D35800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27ABBD87-34F1-D56B-FED9-CFA264942DFB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65301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129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Is er iemand in je team met wie je samenwerkt rond dit thema? (Heb je bepaalde werkvormen die je vaak gebruikt?)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Is deze aanpak door iedereen uit te voeren, of heb je bepaalde kenmerken, kennis, vaardigheden, nodig? Vind je dit tot je taak behoren?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Ken je ook initiatieven uit de wijk die hier mee bezig zijn?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Werk je met hen samen? Waarom wel of niet? 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6"/>
            <a:ext cx="5266928" cy="196129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b="1" dirty="0"/>
            </a:br>
            <a:r>
              <a:rPr lang="nl-NL" dirty="0"/>
              <a:t>Na thema: Weet je wie dit goed kan? </a:t>
            </a:r>
            <a:br>
              <a:rPr lang="nl-NL" dirty="0"/>
            </a:br>
            <a:endParaRPr lang="nl-NL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F9D9FA6-9040-A5FF-A1E6-A1511A6CD8E2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115D0BF3-D242-29DD-4E3A-FDA648DE71A8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2543A269-0F83-C88D-0EAA-7B4FC4E318F9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A5E4EE64-8C8A-A224-2229-FBCE5A7E4215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280F7B51-4855-D29F-ACF9-E2D3B19EB616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A0D83064-D040-1E58-C4A5-E92F67EA8ED3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61622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sz="2000" dirty="0"/>
          </a:p>
          <a:p>
            <a:pPr>
              <a:buClr>
                <a:srgbClr val="F472B0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neem je mee uit deze teambijeenkomst?</a:t>
            </a:r>
          </a:p>
          <a:p>
            <a:pPr>
              <a:buClr>
                <a:srgbClr val="F472B0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Welke tips heb je voor verbetering?</a:t>
            </a:r>
          </a:p>
          <a:p>
            <a:pPr>
              <a:buClr>
                <a:srgbClr val="F472B0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Welk thema bespreken we de volgende keer? </a:t>
            </a:r>
          </a:p>
          <a:p>
            <a:pPr marL="0" indent="0">
              <a:buNone/>
            </a:pPr>
            <a:endParaRPr lang="nl-NL" dirty="0"/>
          </a:p>
          <a:p>
            <a:pPr marL="1527175" indent="0">
              <a:buNone/>
            </a:pPr>
            <a:r>
              <a:rPr lang="nl-NL" dirty="0">
                <a:solidFill>
                  <a:srgbClr val="01A95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www.kis.nl</a:t>
            </a:r>
            <a:r>
              <a:rPr lang="nl-NL" dirty="0">
                <a:solidFill>
                  <a:srgbClr val="01A95E"/>
                </a:solidFill>
              </a:rPr>
              <a:t> </a:t>
            </a:r>
          </a:p>
          <a:p>
            <a:pPr marL="0" indent="0" algn="ctr">
              <a:buNone/>
            </a:pPr>
            <a:endParaRPr lang="nl-NL" sz="2000" dirty="0"/>
          </a:p>
          <a:p>
            <a:pPr marL="1527175" indent="0">
              <a:buNone/>
            </a:pPr>
            <a:r>
              <a:rPr lang="nl-NL" sz="2000" dirty="0"/>
              <a:t>Vragen? </a:t>
            </a:r>
            <a:r>
              <a:rPr lang="nl-NL" sz="2000" dirty="0">
                <a:solidFill>
                  <a:srgbClr val="01A95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Mdistelbrink@verwey-jonker.nl</a:t>
            </a:r>
            <a:endParaRPr lang="nl-NL" sz="2000" dirty="0">
              <a:solidFill>
                <a:srgbClr val="01A95E"/>
              </a:solidFill>
            </a:endParaRPr>
          </a:p>
          <a:p>
            <a:pPr marL="0" indent="0" algn="ctr">
              <a:buNone/>
            </a:pPr>
            <a:endParaRPr lang="nl-NL" sz="2000" dirty="0">
              <a:solidFill>
                <a:srgbClr val="F472B0"/>
              </a:solidFill>
            </a:endParaRPr>
          </a:p>
          <a:p>
            <a:pPr marL="1527175" indent="0">
              <a:buNone/>
            </a:pPr>
            <a:r>
              <a:rPr lang="nl-NL" sz="2000" dirty="0">
                <a:solidFill>
                  <a:schemeClr val="accent4"/>
                </a:solidFill>
              </a:rPr>
              <a:t>Uitgave KIS 2023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3538736" cy="196131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Evaluatie en afsluiting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3A7955E4-85F5-A504-0019-8919D31DBD0E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4CB69B43-86CA-011E-336B-1852B8346512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05E845C4-97F7-AF8B-0C43-16D0B9755840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29B88F49-6E4D-3885-2BAE-E7833F51A4DA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FBC9D03B-1C18-B40B-D417-4FDEA7EDFBF9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2BC059FC-F20F-5E2B-08E9-63D59670A940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62026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5293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Religie en cultuur als basis: ouderperspectief.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Religie en cultuur: jongerenperspectief (LHBTQI+).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Beeldvorming en discriminatie: ouderperspectief.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Ervaringen met discriminatie en representatie: </a:t>
            </a:r>
            <a:r>
              <a:rPr lang="nl-NL" sz="1800" dirty="0" err="1"/>
              <a:t>kindperspectief</a:t>
            </a:r>
            <a:r>
              <a:rPr lang="nl-NL" sz="1800" dirty="0"/>
              <a:t>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Praten over kleur/antiracistisch opvoeden.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Leefwereld van jongeren (</a:t>
            </a:r>
            <a:r>
              <a:rPr lang="nl-NL" sz="1800" dirty="0" err="1"/>
              <a:t>drill</a:t>
            </a:r>
            <a:r>
              <a:rPr lang="nl-NL" sz="1800" dirty="0"/>
              <a:t> rap). </a:t>
            </a:r>
          </a:p>
          <a:p>
            <a:pPr lvl="0">
              <a:lnSpc>
                <a:spcPct val="150000"/>
              </a:lnSpc>
            </a:pPr>
            <a:endParaRPr lang="nl-NL" sz="1800" dirty="0"/>
          </a:p>
          <a:p>
            <a:pPr>
              <a:lnSpc>
                <a:spcPct val="150000"/>
              </a:lnSpc>
            </a:pPr>
            <a:endParaRPr lang="nl-NL" sz="18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07999"/>
            <a:ext cx="3682752" cy="18689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Thema’s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E80824A6-61EA-E294-C307-9B2E2C52BE52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55CF8943-A0DF-B5D6-FCB8-3488498CEF6E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1634D5C5-C4E4-848F-892B-EBCF36228F6B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F18A5AF6-D67E-E217-8F30-5A4A31C1AB5A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A8A507F6-577E-E628-AE1B-BFD49BB24B10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A9F7A737-4DBC-0083-A439-D6FE3394E84B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1244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813CE6E-8219-48E8-945F-70ECBCBD9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48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000" dirty="0"/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hebben kinderen van kleur nodig om goed te kunnen opgroeien?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voor vraagstukken kom jij vooral tegen in relatie tot deze kinderen of ouders? </a:t>
            </a:r>
          </a:p>
          <a:p>
            <a:pPr marL="0" indent="0">
              <a:buNone/>
            </a:pPr>
            <a:endParaRPr lang="nl-NL" sz="2000" u="sng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endParaRPr lang="nl-NL" sz="2000" dirty="0"/>
          </a:p>
          <a:p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12AC3CA-2471-4590-8DCB-3FCE2A113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25346"/>
            <a:ext cx="3466728" cy="196129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49494D">
                    <a:tint val="75000"/>
                  </a:srgbClr>
                </a:solidFill>
                <a:effectLst/>
                <a:uLnTx/>
                <a:uFillTx/>
                <a:latin typeface="Verdana"/>
                <a:ea typeface="+mn-ea"/>
              </a:rPr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52408B7-ABF5-411B-AB84-3F17CFD9B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Openingsvragen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77C78D13-80E4-1A3C-B104-EFA46A963B6B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3736070A-2DAE-F005-8A0F-5263D1E89B7A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78F9979D-5F6B-6636-4B63-1074CCA4D5EF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0D170DFD-A7EB-5E3A-BFB1-F605DD2F7B45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9C99DABE-8267-B183-28C0-BC89DDCB289B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437F346D-F082-8F28-E482-E9121EB23C15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4744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91FF79D-9E79-D12E-43C3-534A73E97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689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Introductie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Opwarmer Levensboom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PAUZE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Thema van vandaag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Filmpje(s)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In gesprek met elkaar 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Korte kennisoverdracht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511D409-7051-EA0C-E186-2FD92107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25346"/>
            <a:ext cx="3466728" cy="196129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80264B4-6F02-00D5-64D3-3ACE2F7C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Opbouw teambijeenkomst	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3F7A0DE7-DCBF-B3CC-9103-643940CF50BD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5928D384-5B9A-D3E8-03F9-3153B77B766A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78B1D75D-F092-F401-9269-4B0A650E3943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953015DC-BBCF-4113-A75F-CF9C1F7CFDC6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840F3922-7965-868A-EDC4-B3CE1DEC8E8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7FB82E10-393B-6DA6-F135-5AD467EFEF71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7121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8092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Religie en cultuur als basis: ouderperspectief.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Religie en cultuur: jongerenperspectief (LHBTQI+).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Beeldvorming en discriminatie: ouderperspectief. </a:t>
            </a:r>
          </a:p>
          <a:p>
            <a:pPr lvl="0"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Ervaringen met discriminatie en representatie: </a:t>
            </a:r>
            <a:r>
              <a:rPr lang="nl-NL" sz="1800" dirty="0" err="1"/>
              <a:t>kindperspectief</a:t>
            </a:r>
            <a:r>
              <a:rPr lang="nl-NL" sz="1800" dirty="0"/>
              <a:t>. 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Praten over kleur/antiracistisch opvoeden.</a:t>
            </a:r>
          </a:p>
          <a:p>
            <a:pPr>
              <a:lnSpc>
                <a:spcPct val="150000"/>
              </a:lnSpc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Leefwereld van jongeren (</a:t>
            </a:r>
            <a:r>
              <a:rPr lang="nl-NL" sz="1800" dirty="0" err="1"/>
              <a:t>drill</a:t>
            </a:r>
            <a:r>
              <a:rPr lang="nl-NL" sz="1800" dirty="0"/>
              <a:t> rap). 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5"/>
            <a:ext cx="4042792" cy="196130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Introductie Thema: Welke doen we vandaag? 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86999B7-74E7-B817-174D-A638AC1192EA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51D27C96-9A42-C68F-F971-56C65DB7611D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4B024D11-078A-4944-741E-354CD89384B7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852A7B10-886E-29C5-3FD7-FC6B5C677A8E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8312AE1C-F082-6913-BCEB-9B1C3C29CC58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E20AC67C-9628-34EC-EBC0-067A03617DB4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26151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4"/>
            <a:ext cx="3466728" cy="196131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Vooraf: Kader bij het ondersteunen van ouders</a:t>
            </a: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71910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hthoek 1">
            <a:extLst>
              <a:ext uri="{FF2B5EF4-FFF2-40B4-BE49-F238E27FC236}">
                <a16:creationId xmlns:a16="http://schemas.microsoft.com/office/drawing/2014/main" id="{D83181D6-F697-4DC2-F1C2-1C0E1D1E7B74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" name="Groep 2">
            <a:extLst>
              <a:ext uri="{FF2B5EF4-FFF2-40B4-BE49-F238E27FC236}">
                <a16:creationId xmlns:a16="http://schemas.microsoft.com/office/drawing/2014/main" id="{C2D1F153-3E50-99D5-D308-BF4DA688F4EB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97A6CB8E-CF42-89FA-9761-6C090D935CC0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BD474BF8-E91D-F08F-E9DE-20CABF5A1F1A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D1EC5092-AEE7-63E2-2564-B0363CED3ABD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E69D10DB-83A2-AF26-C28B-F60FFD56062D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9435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57200" y="6525345"/>
            <a:ext cx="3682752" cy="196130"/>
          </a:xfrm>
        </p:spPr>
        <p:txBody>
          <a:bodyPr/>
          <a:lstStyle/>
          <a:p>
            <a:r>
              <a:rPr lang="nl-NL" dirty="0"/>
              <a:t>Waardenopvoeding in diversiteit -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Opwarmer: De levensboom</a:t>
            </a:r>
          </a:p>
        </p:txBody>
      </p:sp>
      <p:pic>
        <p:nvPicPr>
          <p:cNvPr id="10" name="Tijdelijke aanduiding voor inhoud 9" descr="P2PU | ISK Challenge! | Wie ben je?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0750" y="2181225"/>
            <a:ext cx="4762500" cy="3333750"/>
          </a:xfr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96471704-FD45-7F0C-D105-5511253F6062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" name="Groep 2">
            <a:extLst>
              <a:ext uri="{FF2B5EF4-FFF2-40B4-BE49-F238E27FC236}">
                <a16:creationId xmlns:a16="http://schemas.microsoft.com/office/drawing/2014/main" id="{1F88D042-3DA0-F8DC-C057-42C782E42D9E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6" name="Straight Connector 36">
              <a:extLst>
                <a:ext uri="{FF2B5EF4-FFF2-40B4-BE49-F238E27FC236}">
                  <a16:creationId xmlns:a16="http://schemas.microsoft.com/office/drawing/2014/main" id="{2BFC2DC6-5291-559C-3DE6-C5D26CF860D2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37">
              <a:extLst>
                <a:ext uri="{FF2B5EF4-FFF2-40B4-BE49-F238E27FC236}">
                  <a16:creationId xmlns:a16="http://schemas.microsoft.com/office/drawing/2014/main" id="{6509B203-8FA6-E5E6-E35B-BED21C166F92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8">
              <a:extLst>
                <a:ext uri="{FF2B5EF4-FFF2-40B4-BE49-F238E27FC236}">
                  <a16:creationId xmlns:a16="http://schemas.microsoft.com/office/drawing/2014/main" id="{9D0CEC93-0D2E-432B-7263-0F95C44E5583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9">
              <a:extLst>
                <a:ext uri="{FF2B5EF4-FFF2-40B4-BE49-F238E27FC236}">
                  <a16:creationId xmlns:a16="http://schemas.microsoft.com/office/drawing/2014/main" id="{462C683C-A312-D3DC-3616-42329A1A92CD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300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23528" y="1484784"/>
            <a:ext cx="8712968" cy="446449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nl-NL" sz="1800" dirty="0"/>
              <a:t>Wortels:</a:t>
            </a:r>
          </a:p>
          <a:p>
            <a:pPr lvl="0"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Waar ben je geboren? (Land, stad of platteland)</a:t>
            </a:r>
          </a:p>
          <a:p>
            <a:pPr lvl="0"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was het belangrijkste dat je ouders jou hebben meegegeven?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/>
              <a:t>Stam:</a:t>
            </a:r>
          </a:p>
          <a:p>
            <a:pPr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is jouw kracht? </a:t>
            </a:r>
          </a:p>
          <a:p>
            <a:pPr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Waren er ook lastige dingen die je liever niet had gehad? (Optioneel)</a:t>
            </a:r>
          </a:p>
          <a:p>
            <a:pPr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Hoe ben je geworden wie je bent? (Wat heeft je beïnvloed?)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/>
              <a:t>Vruchten/bladeren:</a:t>
            </a:r>
          </a:p>
          <a:p>
            <a:pPr lvl="0"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wil jij je kinderen meegeven? </a:t>
            </a:r>
            <a:br>
              <a:rPr lang="nl-NL" sz="1800" dirty="0"/>
            </a:br>
            <a:r>
              <a:rPr lang="nl-NL" sz="1800" dirty="0"/>
              <a:t>(Of als je geen kinderen hebt, hoe wil jij dat mensen je herinneren?)</a:t>
            </a:r>
          </a:p>
          <a:p>
            <a:pPr lvl="0"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Wat heb je bereikt, waar ben je trots op?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/>
              <a:t>Afsluiting:</a:t>
            </a:r>
          </a:p>
          <a:p>
            <a:pPr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Hoe zet je je kennis en ervaring in bij gesprekken met gezinnen?</a:t>
            </a:r>
          </a:p>
          <a:p>
            <a:pPr>
              <a:spcBef>
                <a:spcPts val="0"/>
              </a:spcBef>
              <a:buClr>
                <a:schemeClr val="accent1"/>
              </a:buClr>
              <a:buFont typeface="Franklin Gothic Demi" panose="020B0703020102020204" pitchFamily="34" charset="0"/>
              <a:buChar char="■"/>
            </a:pPr>
            <a:r>
              <a:rPr lang="nl-NL" sz="1800" dirty="0"/>
              <a:t>Zie je mogelijkheden in samenwerking met collega’s vanuit hun specifieke kennis en ervaring?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68685" y="6538913"/>
            <a:ext cx="3538736" cy="166688"/>
          </a:xfrm>
        </p:spPr>
        <p:txBody>
          <a:bodyPr/>
          <a:lstStyle/>
          <a:p>
            <a:r>
              <a:rPr lang="nl-NL" dirty="0"/>
              <a:t>Waardenopvoeding in diversiteit-  Teambijeenkomst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Opwarmer: De levensboom (kleine groepen)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F4CEA2F-76E6-421C-04FF-A97F4E2C6C8B}"/>
              </a:ext>
            </a:extLst>
          </p:cNvPr>
          <p:cNvSpPr/>
          <p:nvPr/>
        </p:nvSpPr>
        <p:spPr>
          <a:xfrm>
            <a:off x="8316416" y="6237312"/>
            <a:ext cx="613791" cy="6206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DE139604-683A-0897-3440-55169937F2FA}"/>
              </a:ext>
            </a:extLst>
          </p:cNvPr>
          <p:cNvGrpSpPr/>
          <p:nvPr/>
        </p:nvGrpSpPr>
        <p:grpSpPr>
          <a:xfrm>
            <a:off x="758" y="6694893"/>
            <a:ext cx="9144000" cy="127671"/>
            <a:chOff x="0" y="0"/>
            <a:chExt cx="6120000" cy="127671"/>
          </a:xfrm>
        </p:grpSpPr>
        <p:cxnSp>
          <p:nvCxnSpPr>
            <p:cNvPr id="7" name="Straight Connector 36">
              <a:extLst>
                <a:ext uri="{FF2B5EF4-FFF2-40B4-BE49-F238E27FC236}">
                  <a16:creationId xmlns:a16="http://schemas.microsoft.com/office/drawing/2014/main" id="{9ECAC9A7-8340-CB87-EAF1-9719B0978F57}"/>
                </a:ext>
              </a:extLst>
            </p:cNvPr>
            <p:cNvCxnSpPr/>
            <p:nvPr/>
          </p:nvCxnSpPr>
          <p:spPr>
            <a:xfrm>
              <a:off x="0" y="0"/>
              <a:ext cx="6120000" cy="0"/>
            </a:xfrm>
            <a:prstGeom prst="line">
              <a:avLst/>
            </a:prstGeom>
            <a:ln w="19050">
              <a:solidFill>
                <a:srgbClr val="E8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7">
              <a:extLst>
                <a:ext uri="{FF2B5EF4-FFF2-40B4-BE49-F238E27FC236}">
                  <a16:creationId xmlns:a16="http://schemas.microsoft.com/office/drawing/2014/main" id="{BE97F18D-2541-8F09-3D4A-33AEBBEC411A}"/>
                </a:ext>
              </a:extLst>
            </p:cNvPr>
            <p:cNvCxnSpPr/>
            <p:nvPr/>
          </p:nvCxnSpPr>
          <p:spPr>
            <a:xfrm>
              <a:off x="0" y="41407"/>
              <a:ext cx="6120000" cy="0"/>
            </a:xfrm>
            <a:prstGeom prst="line">
              <a:avLst/>
            </a:prstGeom>
            <a:ln w="19050">
              <a:solidFill>
                <a:srgbClr val="E19D1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38">
              <a:extLst>
                <a:ext uri="{FF2B5EF4-FFF2-40B4-BE49-F238E27FC236}">
                  <a16:creationId xmlns:a16="http://schemas.microsoft.com/office/drawing/2014/main" id="{93B194DE-D34E-EF2F-A711-E67C0C550D4B}"/>
                </a:ext>
              </a:extLst>
            </p:cNvPr>
            <p:cNvCxnSpPr/>
            <p:nvPr/>
          </p:nvCxnSpPr>
          <p:spPr>
            <a:xfrm>
              <a:off x="0" y="127671"/>
              <a:ext cx="6119495" cy="0"/>
            </a:xfrm>
            <a:prstGeom prst="line">
              <a:avLst/>
            </a:prstGeom>
            <a:ln w="19050">
              <a:solidFill>
                <a:srgbClr val="CF5E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9">
              <a:extLst>
                <a:ext uri="{FF2B5EF4-FFF2-40B4-BE49-F238E27FC236}">
                  <a16:creationId xmlns:a16="http://schemas.microsoft.com/office/drawing/2014/main" id="{98C5F720-E099-E1CA-5436-22B685A2F254}"/>
                </a:ext>
              </a:extLst>
            </p:cNvPr>
            <p:cNvCxnSpPr/>
            <p:nvPr/>
          </p:nvCxnSpPr>
          <p:spPr>
            <a:xfrm>
              <a:off x="0" y="86265"/>
              <a:ext cx="6119495" cy="0"/>
            </a:xfrm>
            <a:prstGeom prst="line">
              <a:avLst/>
            </a:prstGeom>
            <a:ln w="19050">
              <a:solidFill>
                <a:srgbClr val="5AA0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42141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ennisinstituur Integratie &amp; Samenleving">
      <a:dk1>
        <a:srgbClr val="49494D"/>
      </a:dk1>
      <a:lt1>
        <a:sysClr val="window" lastClr="FFFFFF"/>
      </a:lt1>
      <a:dk2>
        <a:srgbClr val="49494D"/>
      </a:dk2>
      <a:lt2>
        <a:srgbClr val="FFFFFF"/>
      </a:lt2>
      <a:accent1>
        <a:srgbClr val="E00005"/>
      </a:accent1>
      <a:accent2>
        <a:srgbClr val="FE9C1D"/>
      </a:accent2>
      <a:accent3>
        <a:srgbClr val="149A4A"/>
      </a:accent3>
      <a:accent4>
        <a:srgbClr val="EB4394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4_Office-thema">
  <a:themeElements>
    <a:clrScheme name="Kennisinstituur Integratie &amp; Samenleving">
      <a:dk1>
        <a:srgbClr val="49494D"/>
      </a:dk1>
      <a:lt1>
        <a:sysClr val="window" lastClr="FFFFFF"/>
      </a:lt1>
      <a:dk2>
        <a:srgbClr val="49494D"/>
      </a:dk2>
      <a:lt2>
        <a:srgbClr val="FFFFFF"/>
      </a:lt2>
      <a:accent1>
        <a:srgbClr val="E00005"/>
      </a:accent1>
      <a:accent2>
        <a:srgbClr val="FE9C1D"/>
      </a:accent2>
      <a:accent3>
        <a:srgbClr val="149A4A"/>
      </a:accent3>
      <a:accent4>
        <a:srgbClr val="EB4394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-thema">
  <a:themeElements>
    <a:clrScheme name="Kennisinstituur Integratie &amp; Samenleving">
      <a:dk1>
        <a:srgbClr val="49494D"/>
      </a:dk1>
      <a:lt1>
        <a:sysClr val="window" lastClr="FFFFFF"/>
      </a:lt1>
      <a:dk2>
        <a:srgbClr val="49494D"/>
      </a:dk2>
      <a:lt2>
        <a:srgbClr val="FFFFFF"/>
      </a:lt2>
      <a:accent1>
        <a:srgbClr val="E00005"/>
      </a:accent1>
      <a:accent2>
        <a:srgbClr val="FE9C1D"/>
      </a:accent2>
      <a:accent3>
        <a:srgbClr val="149A4A"/>
      </a:accent3>
      <a:accent4>
        <a:srgbClr val="EB4394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-thema">
  <a:themeElements>
    <a:clrScheme name="Kennisinstituur Integratie &amp; Samenleving">
      <a:dk1>
        <a:srgbClr val="49494D"/>
      </a:dk1>
      <a:lt1>
        <a:sysClr val="window" lastClr="FFFFFF"/>
      </a:lt1>
      <a:dk2>
        <a:srgbClr val="49494D"/>
      </a:dk2>
      <a:lt2>
        <a:srgbClr val="FFFFFF"/>
      </a:lt2>
      <a:accent1>
        <a:srgbClr val="E00005"/>
      </a:accent1>
      <a:accent2>
        <a:srgbClr val="FE9C1D"/>
      </a:accent2>
      <a:accent3>
        <a:srgbClr val="149A4A"/>
      </a:accent3>
      <a:accent4>
        <a:srgbClr val="EB4394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Office-thema">
  <a:themeElements>
    <a:clrScheme name="Kennisinstituur Integratie &amp; Samenleving">
      <a:dk1>
        <a:srgbClr val="49494D"/>
      </a:dk1>
      <a:lt1>
        <a:sysClr val="window" lastClr="FFFFFF"/>
      </a:lt1>
      <a:dk2>
        <a:srgbClr val="49494D"/>
      </a:dk2>
      <a:lt2>
        <a:srgbClr val="FFFFFF"/>
      </a:lt2>
      <a:accent1>
        <a:srgbClr val="E00005"/>
      </a:accent1>
      <a:accent2>
        <a:srgbClr val="FE9C1D"/>
      </a:accent2>
      <a:accent3>
        <a:srgbClr val="149A4A"/>
      </a:accent3>
      <a:accent4>
        <a:srgbClr val="EB4394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5_Office-thema">
  <a:themeElements>
    <a:clrScheme name="Kennisinstituur Integratie &amp; Samenleving">
      <a:dk1>
        <a:srgbClr val="49494D"/>
      </a:dk1>
      <a:lt1>
        <a:sysClr val="window" lastClr="FFFFFF"/>
      </a:lt1>
      <a:dk2>
        <a:srgbClr val="49494D"/>
      </a:dk2>
      <a:lt2>
        <a:srgbClr val="FFFFFF"/>
      </a:lt2>
      <a:accent1>
        <a:srgbClr val="E00005"/>
      </a:accent1>
      <a:accent2>
        <a:srgbClr val="FE9C1D"/>
      </a:accent2>
      <a:accent3>
        <a:srgbClr val="149A4A"/>
      </a:accent3>
      <a:accent4>
        <a:srgbClr val="EB4394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_KIS.potx" id="{54543DE7-CC7F-43AC-BDAA-C3A6EA5B2012}" vid="{CCCF66CD-3B6E-49E4-90D6-17D5F1B888A0}"/>
    </a:ext>
  </a:extLst>
</a:theme>
</file>

<file path=ppt/theme/theme7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275C02EAF5734EA7D134B0CFFED811" ma:contentTypeVersion="8" ma:contentTypeDescription="Een nieuw document maken." ma:contentTypeScope="" ma:versionID="734f5ab163615488a805112326804d17">
  <xsd:schema xmlns:xsd="http://www.w3.org/2001/XMLSchema" xmlns:xs="http://www.w3.org/2001/XMLSchema" xmlns:p="http://schemas.microsoft.com/office/2006/metadata/properties" xmlns:ns2="d55660b8-d104-43d9-a55a-6bf5ee589c5a" xmlns:ns3="84713726-37a4-4939-a8a6-4d8b0118fe8f" xmlns:ns4="6869f9fc-cc61-4e7f-a7f0-a67731ab565e" xmlns:ns5="19efc745-f8ae-456e-98f3-7656c6b98ef6" targetNamespace="http://schemas.microsoft.com/office/2006/metadata/properties" ma:root="true" ma:fieldsID="5cebbc59c11f5c4e0650690020e441c8" ns2:_="" ns3:_="" ns4:_="" ns5:_="">
    <xsd:import namespace="d55660b8-d104-43d9-a55a-6bf5ee589c5a"/>
    <xsd:import namespace="84713726-37a4-4939-a8a6-4d8b0118fe8f"/>
    <xsd:import namespace="6869f9fc-cc61-4e7f-a7f0-a67731ab565e"/>
    <xsd:import namespace="19efc745-f8ae-456e-98f3-7656c6b98ef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ObjectDetectorVersions" minOccurs="0"/>
                <xsd:element ref="ns4:lcf76f155ced4ddcb4097134ff3c332f" minOccurs="0"/>
                <xsd:element ref="ns5:TaxCatchAll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5660b8-d104-43d9-a55a-6bf5ee589c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713726-37a4-4939-a8a6-4d8b0118fe8f" elementFormDefault="qualified">
    <xsd:import namespace="http://schemas.microsoft.com/office/2006/documentManagement/types"/>
    <xsd:import namespace="http://schemas.microsoft.com/office/infopath/2007/PartnerControls"/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9f9fc-cc61-4e7f-a7f0-a67731ab56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fbeeldingtags" ma:readOnly="false" ma:fieldId="{5cf76f15-5ced-4ddc-b409-7134ff3c332f}" ma:taxonomyMulti="true" ma:sspId="cfe27688-f39b-4ef9-a621-74b7e348de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efc745-f8ae-456e-98f3-7656c6b98ef6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25a5076-e039-4797-a14f-b162bae4ec1c}" ma:internalName="TaxCatchAll" ma:showField="CatchAllData" ma:web="19efc745-f8ae-456e-98f3-7656c6b98e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69f9fc-cc61-4e7f-a7f0-a67731ab565e">
      <Terms xmlns="http://schemas.microsoft.com/office/infopath/2007/PartnerControls"/>
    </lcf76f155ced4ddcb4097134ff3c332f>
    <TaxCatchAll xmlns="19efc745-f8ae-456e-98f3-7656c6b98ef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85F9AB-FA05-4180-8417-145788395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5660b8-d104-43d9-a55a-6bf5ee589c5a"/>
    <ds:schemaRef ds:uri="84713726-37a4-4939-a8a6-4d8b0118fe8f"/>
    <ds:schemaRef ds:uri="6869f9fc-cc61-4e7f-a7f0-a67731ab565e"/>
    <ds:schemaRef ds:uri="19efc745-f8ae-456e-98f3-7656c6b98e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AD1A3C-4D28-4D15-8C91-3FABE3279393}">
  <ds:schemaRefs>
    <ds:schemaRef ds:uri="d55660b8-d104-43d9-a55a-6bf5ee589c5a"/>
    <ds:schemaRef ds:uri="http://schemas.microsoft.com/office/infopath/2007/PartnerControls"/>
    <ds:schemaRef ds:uri="http://schemas.openxmlformats.org/package/2006/metadata/core-properties"/>
    <ds:schemaRef ds:uri="676ea15c-7287-4f65-a8be-1f2b9be6b7ea"/>
    <ds:schemaRef ds:uri="http://schemas.microsoft.com/office/2006/documentManagement/types"/>
    <ds:schemaRef ds:uri="http://www.w3.org/XML/1998/namespace"/>
    <ds:schemaRef ds:uri="84713726-37a4-4939-a8a6-4d8b0118fe8f"/>
    <ds:schemaRef ds:uri="http://purl.org/dc/elements/1.1/"/>
    <ds:schemaRef ds:uri="676EA15C-7287-4F65-A8BE-1F2B9BE6B7EA"/>
    <ds:schemaRef ds:uri="http://schemas.microsoft.com/office/2006/metadata/properties"/>
    <ds:schemaRef ds:uri="http://purl.org/dc/dcmitype/"/>
    <ds:schemaRef ds:uri="http://purl.org/dc/terms/"/>
    <ds:schemaRef ds:uri="6869f9fc-cc61-4e7f-a7f0-a67731ab565e"/>
    <ds:schemaRef ds:uri="19efc745-f8ae-456e-98f3-7656c6b98ef6"/>
  </ds:schemaRefs>
</ds:datastoreItem>
</file>

<file path=customXml/itemProps3.xml><?xml version="1.0" encoding="utf-8"?>
<ds:datastoreItem xmlns:ds="http://schemas.openxmlformats.org/officeDocument/2006/customXml" ds:itemID="{337642F8-9B35-447E-95FA-603A6DA725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3374</TotalTime>
  <Words>2441</Words>
  <Application>Microsoft Office PowerPoint</Application>
  <PresentationFormat>Diavoorstelling (4:3)</PresentationFormat>
  <Paragraphs>286</Paragraphs>
  <Slides>35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6</vt:i4>
      </vt:variant>
      <vt:variant>
        <vt:lpstr>Diatitels</vt:lpstr>
      </vt:variant>
      <vt:variant>
        <vt:i4>35</vt:i4>
      </vt:variant>
    </vt:vector>
  </HeadingPairs>
  <TitlesOfParts>
    <vt:vector size="46" baseType="lpstr">
      <vt:lpstr>Arial</vt:lpstr>
      <vt:lpstr>Calibri</vt:lpstr>
      <vt:lpstr>Franklin Gothic Demi</vt:lpstr>
      <vt:lpstr>Verdana</vt:lpstr>
      <vt:lpstr>Wingdings</vt:lpstr>
      <vt:lpstr>Office-thema</vt:lpstr>
      <vt:lpstr>4_Office-thema</vt:lpstr>
      <vt:lpstr>3_Office-thema</vt:lpstr>
      <vt:lpstr>2_Office-thema</vt:lpstr>
      <vt:lpstr>1_Office-thema</vt:lpstr>
      <vt:lpstr>5_Office-thema</vt:lpstr>
      <vt:lpstr>Waardenopvoeding in diversiteit Het begint met een gesprek</vt:lpstr>
      <vt:lpstr>Doel</vt:lpstr>
      <vt:lpstr>Korte introductie</vt:lpstr>
      <vt:lpstr>Openingsvragen</vt:lpstr>
      <vt:lpstr>Opbouw teambijeenkomst </vt:lpstr>
      <vt:lpstr>Introductie Thema: Welke doen we vandaag? </vt:lpstr>
      <vt:lpstr>Vooraf: Kader bij het ondersteunen van ouders</vt:lpstr>
      <vt:lpstr>Opwarmer: De levensboom</vt:lpstr>
      <vt:lpstr>Opwarmer: De levensboom (kleine groepen)</vt:lpstr>
      <vt:lpstr>Nabespreken</vt:lpstr>
      <vt:lpstr>Korte pauze</vt:lpstr>
      <vt:lpstr> Thema (Instructie voor gespreksleider)  </vt:lpstr>
      <vt:lpstr> Bespreking filmfragmenten Thema (start) </vt:lpstr>
      <vt:lpstr>Bespreking filmfragmenten Thema (vervolg)</vt:lpstr>
      <vt:lpstr>Plenair nabespreken</vt:lpstr>
      <vt:lpstr>Kader</vt:lpstr>
      <vt:lpstr>Kennisoverdracht: algemeen</vt:lpstr>
      <vt:lpstr>Religie als inspiratiebron (ouderperspectief).  Wat speelt bij (islamitische) ouders (1)?</vt:lpstr>
      <vt:lpstr>Religie als inspiratiebron (ouderperspectief)  Wat speelt bij (islamitische) ouders (2)?</vt:lpstr>
      <vt:lpstr>Religie als inspiratiebron (ouderperspectief)  Tips voor ondersteuning van ouders</vt:lpstr>
      <vt:lpstr>Religie/cultuur en LHBTQI+ (kindperspectief): Wat speelt er bij ouders?</vt:lpstr>
      <vt:lpstr>Religie/cultuur en LHBTQI+ (kindperspectief): Wat speelt er bij jongeren?</vt:lpstr>
      <vt:lpstr>Religie/cultuur en LHBTQI+ (kindperspectief): Tips voor ondersteuning van ouders</vt:lpstr>
      <vt:lpstr>Religie/cultuur en LHBTQI+ (kindperspectief): Tips voor ondersteuning van jongeren</vt:lpstr>
      <vt:lpstr>Beeldvorming en discriminatie (ouder- of kindperspectief): Wat speelt bij ouders?</vt:lpstr>
      <vt:lpstr>Etnische socialisatie: wat speelt bij ouders?</vt:lpstr>
      <vt:lpstr>Tips opvoeding en discriminatie</vt:lpstr>
      <vt:lpstr>Tips etnische socialisatie</vt:lpstr>
      <vt:lpstr>Praten over kleur. Wat weten we?</vt:lpstr>
      <vt:lpstr>Praten over kleur: Wat kun je doen? (1)</vt:lpstr>
      <vt:lpstr>Praten over kleur: Wat kun je doen? (2)</vt:lpstr>
      <vt:lpstr>Leefwereld van jongeren: drill rap </vt:lpstr>
      <vt:lpstr> Na thema: Weet je wie dit goed kan?  </vt:lpstr>
      <vt:lpstr>Evaluatie en afsluiting</vt:lpstr>
      <vt:lpstr>Thema’s</vt:lpstr>
    </vt:vector>
  </TitlesOfParts>
  <Company>Design Effects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Willem Plaisier</dc:creator>
  <cp:lastModifiedBy>Bart de Bruijn</cp:lastModifiedBy>
  <cp:revision>161</cp:revision>
  <cp:lastPrinted>2017-05-04T09:37:06Z</cp:lastPrinted>
  <dcterms:created xsi:type="dcterms:W3CDTF">2015-01-19T07:29:25Z</dcterms:created>
  <dcterms:modified xsi:type="dcterms:W3CDTF">2025-05-27T12:58:07Z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0x01010013275C02EAF5734EA7D134B0CFFED811</vt:lpwstr>
  </property>
  <property fmtid="{D5CDD505-2E9C-101B-9397-08002B2CF9AE}" pid="3" name="Status">
    <vt:lpwstr>Concept</vt:lpwstr>
  </property>
</Properties>
</file>